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300" r:id="rId6"/>
    <p:sldId id="260" r:id="rId7"/>
    <p:sldId id="261" r:id="rId8"/>
    <p:sldId id="262" r:id="rId9"/>
    <p:sldId id="263" r:id="rId10"/>
    <p:sldId id="264" r:id="rId11"/>
    <p:sldId id="265" r:id="rId12"/>
    <p:sldId id="266" r:id="rId13"/>
    <p:sldId id="267" r:id="rId14"/>
    <p:sldId id="268" r:id="rId15"/>
    <p:sldId id="270" r:id="rId16"/>
    <p:sldId id="271" r:id="rId17"/>
    <p:sldId id="298" r:id="rId18"/>
    <p:sldId id="272" r:id="rId19"/>
    <p:sldId id="275" r:id="rId20"/>
    <p:sldId id="276" r:id="rId21"/>
    <p:sldId id="277" r:id="rId22"/>
    <p:sldId id="278" r:id="rId23"/>
    <p:sldId id="291" r:id="rId24"/>
    <p:sldId id="292" r:id="rId25"/>
    <p:sldId id="293" r:id="rId26"/>
    <p:sldId id="295" r:id="rId27"/>
    <p:sldId id="296" r:id="rId28"/>
    <p:sldId id="297" r:id="rId29"/>
    <p:sldId id="279" r:id="rId30"/>
    <p:sldId id="280" r:id="rId31"/>
    <p:sldId id="281" r:id="rId32"/>
    <p:sldId id="282" r:id="rId33"/>
    <p:sldId id="283" r:id="rId34"/>
    <p:sldId id="284"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3" autoAdjust="0"/>
    <p:restoredTop sz="88423" autoAdjust="0"/>
  </p:normalViewPr>
  <p:slideViewPr>
    <p:cSldViewPr snapToGrid="0" snapToObjects="1">
      <p:cViewPr varScale="1">
        <p:scale>
          <a:sx n="137" d="100"/>
          <a:sy n="137" d="100"/>
        </p:scale>
        <p:origin x="488"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eorgia" panose="02040502050405020303" pitchFamily="18" charset="0"/>
              </a:defRPr>
            </a:lvl1pPr>
          </a:lstStyle>
          <a:p>
            <a:fld id="{0F9C1CCF-B725-44A7-AA57-5E433BD85C9F}" type="datetimeFigureOut">
              <a:rPr lang="en-US" smtClean="0"/>
              <a:pPr/>
              <a:t>2/6/26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eorgia" panose="02040502050405020303" pitchFamily="18" charset="0"/>
              </a:defRPr>
            </a:lvl1pPr>
          </a:lstStyle>
          <a:p>
            <a:fld id="{18BDFEC3-8487-43E8-A154-7C12CBC1FFF2}" type="slidenum">
              <a:rPr lang="en-US" smtClean="0"/>
              <a:pPr/>
              <a:t>‹#›</a:t>
            </a:fld>
            <a:endParaRPr lang="en-US" dirty="0"/>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eorgia" panose="02040502050405020303"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HER2 assessment across genomic (copy number), transcriptomic (mRNA), and proteomic (protein) layers in CPTAC pan-cancer analysis.</a:t>
            </a:r>
          </a:p>
          <a:p>
            <a:pPr marL="0" lvl="0" indent="0">
              <a:buNone/>
            </a:pPr>
            <a:endParaRPr dirty="0"/>
          </a:p>
          <a:p>
            <a:pPr marL="0" lvl="0" indent="0">
              <a:buNone/>
            </a:pPr>
            <a:r>
              <a:rPr dirty="0"/>
              <a:t>Panel a: Histogram showing Spearman correlation distribution for 206 protein-mRNA pairs - most show modest correlation.</a:t>
            </a:r>
          </a:p>
          <a:p>
            <a:pPr marL="0" lvl="0" indent="0">
              <a:buNone/>
            </a:pPr>
            <a:endParaRPr dirty="0"/>
          </a:p>
          <a:p>
            <a:pPr marL="0" lvl="0" indent="0">
              <a:buNone/>
            </a:pPr>
            <a:r>
              <a:rPr dirty="0"/>
              <a:t>Panel b: Crosstab showing HER2 classification by CNV, mRNA, and protein across 11 tumor types. Red highlighting shows ≥5% discordance. Breast (BRCA) and endometrial (UCEC) cancers subdivided by HER2 protein levels.</a:t>
            </a:r>
          </a:p>
          <a:p>
            <a:pPr marL="0" lvl="0" indent="0">
              <a:buNone/>
            </a:pPr>
            <a:endParaRPr dirty="0"/>
          </a:p>
          <a:p>
            <a:pPr marL="0" lvl="0" indent="0">
              <a:buNone/>
            </a:pPr>
            <a:r>
              <a:rPr dirty="0"/>
              <a:t>Panel c: HER2 copy number vs protein level - amplified samples have higher protein but substantial variation exists.</a:t>
            </a:r>
          </a:p>
          <a:p>
            <a:pPr marL="0" lvl="0" indent="0">
              <a:buNone/>
            </a:pPr>
            <a:endParaRPr dirty="0"/>
          </a:p>
          <a:p>
            <a:pPr marL="0" lvl="0" indent="0">
              <a:buNone/>
            </a:pPr>
            <a:r>
              <a:rPr dirty="0"/>
              <a:t>Panel d: HER2 mRNA vs protein correlation of only 0.53 across all tumors.</a:t>
            </a:r>
          </a:p>
          <a:p>
            <a:pPr marL="0" lvl="0" indent="0">
              <a:buNone/>
            </a:pPr>
            <a:endParaRPr dirty="0"/>
          </a:p>
          <a:p>
            <a:pPr marL="0" lvl="0" indent="0">
              <a:buNone/>
            </a:pPr>
            <a:r>
              <a:rPr dirty="0"/>
              <a:t>Key insight: HER2 classification varies dramatically by layer. Samples HER2-positive by protein may be negative by RNA or CNV. For anti-HER2 therapy decisions, protein measurement is essential.</a:t>
            </a:r>
          </a:p>
          <a:p>
            <a:pPr marL="0" lvl="0" indent="0">
              <a:buNone/>
            </a:pPr>
            <a:endParaRPr dirty="0"/>
          </a:p>
          <a:p>
            <a:pPr marL="0" lvl="0" indent="0">
              <a:buNone/>
            </a:pPr>
            <a:r>
              <a:rPr dirty="0"/>
              <a:t>Takeaway: Discordance across layers motivates multi-omics integration to capture the full regulatory cascade from DNA → RNA → protein. Post-transcriptional regulation and protein stability create layer-specific biology.</a:t>
            </a:r>
          </a:p>
          <a:p>
            <a:pPr marL="0" lvl="0" indent="0">
              <a:buNone/>
            </a:pPr>
            <a:endParaRPr dirty="0"/>
          </a:p>
          <a:p>
            <a:pPr marL="0" lvl="0" indent="0">
              <a:buNone/>
            </a:pPr>
            <a:r>
              <a:rPr dirty="0"/>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dirty="0"/>
          </a:p>
          <a:p>
            <a:pPr marL="0" lvl="0" indent="0">
              <a:buNone/>
            </a:pPr>
            <a:endParaRPr lang="en-US" dirty="0"/>
          </a:p>
          <a:p>
            <a:pPr marL="0" lvl="0" indent="0">
              <a:buNone/>
            </a:pPr>
            <a:r>
              <a:rPr lang="en-US" dirty="0"/>
              <a:t> 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lang="en-US" dirty="0"/>
          </a:p>
          <a:p>
            <a:pPr marL="0" lvl="0" indent="0">
              <a:buNone/>
            </a:pPr>
            <a:r>
              <a:rPr lang="en-US" dirty="0"/>
              <a:t>Key insight: Metabolites are not just endpoints—they are regulatory signals that directly control gene expression and protein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source: Xie et al., Metabolites, 2021</a:t>
            </a:r>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Image Lei 2026 https://ngs101.com/</a:t>
            </a:r>
            <a:br>
              <a:rPr lang="en-US" dirty="0"/>
            </a:br>
            <a:r>
              <a:rPr dirty="0"/>
              <a:t>Left: Parallel multi-omics (matched samples) - Multiple omics measured on the same samples (e.g., tumor aliquots). Enables direct layer-to-layer correlation. Examples: TCGA (WES + RNA-seq + methylation + proteomics), CPTAC (genomics + proteomics), clinical trials with multi-</a:t>
            </a:r>
            <a:r>
              <a:rPr dirty="0" err="1"/>
              <a:t>omic</a:t>
            </a:r>
            <a:r>
              <a:rPr dirty="0"/>
              <a:t> profiling.</a:t>
            </a:r>
          </a:p>
          <a:p>
            <a:pPr marL="0" lvl="0" indent="0">
              <a:buNone/>
            </a:pPr>
            <a:endParaRPr dirty="0"/>
          </a:p>
          <a:p>
            <a:pPr marL="0" lvl="0" indent="0">
              <a:buNone/>
            </a:pPr>
            <a:r>
              <a:rPr dirty="0"/>
              <a:t>Right: Joint profiling multi-omics - Multiple omics from the same cells or spatial locations. Requires specialized technologies. Examples: CITE-seq (</a:t>
            </a:r>
            <a:r>
              <a:rPr dirty="0" err="1"/>
              <a:t>scRNA</a:t>
            </a:r>
            <a:r>
              <a:rPr dirty="0"/>
              <a:t> + protein), 10X </a:t>
            </a:r>
            <a:r>
              <a:rPr dirty="0" err="1"/>
              <a:t>Multiome</a:t>
            </a:r>
            <a:r>
              <a:rPr dirty="0"/>
              <a:t> (</a:t>
            </a:r>
            <a:r>
              <a:rPr dirty="0" err="1"/>
              <a:t>scATAC</a:t>
            </a:r>
            <a:r>
              <a:rPr dirty="0"/>
              <a:t> + </a:t>
            </a:r>
            <a:r>
              <a:rPr dirty="0" err="1"/>
              <a:t>scRNA</a:t>
            </a:r>
            <a:r>
              <a:rPr dirty="0"/>
              <a:t>), spatial methods (Xenium/CODEX for RNA + protein, PacBio HiFi for DNA + methylation).</a:t>
            </a:r>
          </a:p>
          <a:p>
            <a:pPr marL="0" lvl="0" indent="0">
              <a:buNone/>
            </a:pPr>
            <a:endParaRPr dirty="0"/>
          </a:p>
          <a:p>
            <a:pPr marL="0" lvl="0" indent="0">
              <a:buNone/>
            </a:pPr>
            <a:r>
              <a:rPr dirty="0"/>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Research workflow showing integrative multi-omics and machine learning approach for head and neck squamous cell carcinoma. Study integrated genomics, transcriptomics, and clinical data to improve prognosis prediction and identify treatment-relevant biomarkers.</a:t>
            </a:r>
          </a:p>
          <a:p>
            <a:pPr marL="0" lvl="0" indent="0">
              <a:buNone/>
            </a:pPr>
            <a:endParaRPr dirty="0"/>
          </a:p>
          <a:p>
            <a:pPr marL="0" lvl="0" indent="0">
              <a:buNone/>
            </a:pPr>
            <a:r>
              <a:rPr dirty="0"/>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marL="0" lvl="0" indent="0">
              <a:buNone/>
            </a:pPr>
            <a:endParaRPr dirty="0"/>
          </a:p>
          <a:p>
            <a:pPr marL="0" lvl="0" indent="0">
              <a:buNone/>
            </a:pPr>
            <a:r>
              <a:rPr dirty="0"/>
              <a:t>Takeaway: Parallel multi-omics on matched samples enables direct integration across layers, revealing which molecular alterations drive phenotype and which are passenger events. This approach is powerful for biomarker discovery and patient stratification.</a:t>
            </a:r>
          </a:p>
          <a:p>
            <a:pPr marL="0" lvl="0" indent="0">
              <a:buNone/>
            </a:pPr>
            <a:endParaRPr dirty="0"/>
          </a:p>
          <a:p>
            <a:pPr marL="0" lvl="0" indent="0">
              <a:buNone/>
            </a:pPr>
            <a:r>
              <a:rPr dirty="0"/>
              <a:t>Figure source: Huang et al., Front. Immunol., 2024</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477A9-300C-35B7-EE53-79E260481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93B15-66C5-CD26-F6E1-DBF8D9DEE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4E83C-A3DF-BBB9-F3F5-A5C09B5A58D1}"/>
              </a:ext>
            </a:extLst>
          </p:cNvPr>
          <p:cNvSpPr>
            <a:spLocks noGrp="1"/>
          </p:cNvSpPr>
          <p:nvPr>
            <p:ph type="body" idx="1"/>
          </p:nvPr>
        </p:nvSpPr>
        <p:spPr/>
        <p:txBody>
          <a:bodyPr/>
          <a:lstStyle/>
          <a:p>
            <a:pPr marL="0" lvl="0" indent="0">
              <a:buNone/>
            </a:pPr>
            <a:endParaRPr dirty="0"/>
          </a:p>
        </p:txBody>
      </p:sp>
      <p:sp>
        <p:nvSpPr>
          <p:cNvPr id="4" name="Slide Number Placeholder 3">
            <a:extLst>
              <a:ext uri="{FF2B5EF4-FFF2-40B4-BE49-F238E27FC236}">
                <a16:creationId xmlns:a16="http://schemas.microsoft.com/office/drawing/2014/main" id="{2DA2D644-E441-4854-7396-A7D3D95110D7}"/>
              </a:ext>
            </a:extLst>
          </p:cNvPr>
          <p:cNvSpPr>
            <a:spLocks noGrp="1"/>
          </p:cNvSpPr>
          <p:nvPr>
            <p:ph type="sldNum" sz="quarter" idx="10"/>
          </p:nvPr>
        </p:nvSpPr>
        <p:spPr/>
        <p:txBody>
          <a:bodyPr/>
          <a:lstStyle/>
          <a:p>
            <a:fld id="{18BDFEC3-8487-43E8-A154-7C12CBC1FFF2}" type="slidenum">
              <a:rPr lang="en-US"/>
              <a:t>17</a:t>
            </a:fld>
            <a:endParaRPr lang="en-US"/>
          </a:p>
        </p:txBody>
      </p:sp>
    </p:spTree>
    <p:extLst>
      <p:ext uri="{BB962C8B-B14F-4D97-AF65-F5344CB8AC3E}">
        <p14:creationId xmlns:p14="http://schemas.microsoft.com/office/powerpoint/2010/main" val="305176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pPr/>
              <a:t>18</a:t>
            </a:fld>
            <a:endParaRPr lang="en-US" dirty="0"/>
          </a:p>
        </p:txBody>
      </p:sp>
    </p:spTree>
    <p:extLst>
      <p:ext uri="{BB962C8B-B14F-4D97-AF65-F5344CB8AC3E}">
        <p14:creationId xmlns:p14="http://schemas.microsoft.com/office/powerpoint/2010/main" val="1149677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Integrated spatial omics of metabolic reprogramming in pancreatic cancer. Study integrated spatial metabolomics with spatial transcriptomics and proteomics to map metabolic rewiring.</a:t>
            </a:r>
          </a:p>
          <a:p>
            <a:pPr marL="0" lvl="0" indent="0">
              <a:buNone/>
            </a:pPr>
            <a:endParaRPr dirty="0"/>
          </a:p>
          <a:p>
            <a:pPr marL="0" lvl="0" indent="0">
              <a:buNone/>
            </a:pPr>
            <a:r>
              <a:rPr dirty="0"/>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dirty="0"/>
          </a:p>
          <a:p>
            <a:pPr marL="0" lvl="0" indent="0">
              <a:buNone/>
            </a:pPr>
            <a:r>
              <a:rPr dirty="0"/>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dirty="0"/>
          </a:p>
          <a:p>
            <a:pPr marL="0" lvl="0" indent="0">
              <a:buNone/>
            </a:pPr>
            <a:r>
              <a:rPr dirty="0"/>
              <a:t>Each panel shows spatial maps of metabolites and corresponding enzyme expression (spatial plots + UMAP plots), revealing compartmentalization between tumor, stroma, and immune regions.</a:t>
            </a:r>
          </a:p>
          <a:p>
            <a:pPr marL="0" lvl="0" indent="0">
              <a:buNone/>
            </a:pPr>
            <a:endParaRPr dirty="0"/>
          </a:p>
          <a:p>
            <a:pPr marL="0" lvl="0" indent="0">
              <a:buNone/>
            </a:pPr>
            <a:r>
              <a:rPr dirty="0"/>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dirty="0"/>
          </a:p>
          <a:p>
            <a:pPr marL="0" lvl="0" indent="0">
              <a:buNone/>
            </a:pPr>
            <a:r>
              <a:rPr dirty="0"/>
              <a:t>Takeaway: Spatial integration of metabolomics, transcriptomics, and proteomics maps metabolic reprogramming at cellular resolution. This identifies spatially restricted metabolic vulnerabilities for targeted therapy.</a:t>
            </a:r>
          </a:p>
          <a:p>
            <a:pPr marL="0" lvl="0" indent="0">
              <a:buNone/>
            </a:pPr>
            <a:endParaRPr dirty="0"/>
          </a:p>
          <a:p>
            <a:pPr marL="0" lvl="0" indent="0">
              <a:buNone/>
            </a:pPr>
            <a:r>
              <a:rPr dirty="0"/>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before we talk about integrative approaches, let's look at how multiomics was traditionally handled — and honestly, how it's still done in many studies today.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idea is straightforward. You take each omics layer and run it through its own well-established pipeline. RNA-seq goes through DESeq2, methylation data goes through limma or </a:t>
            </a:r>
            <a:r>
              <a:rPr lang="en-US" sz="1200" kern="1200" dirty="0" err="1">
                <a:solidFill>
                  <a:schemeClr val="tx1"/>
                </a:solidFill>
                <a:effectLst/>
                <a:ea typeface="+mn-ea"/>
                <a:cs typeface="+mn-cs"/>
              </a:rPr>
              <a:t>DMRcate</a:t>
            </a:r>
            <a:r>
              <a:rPr lang="en-US" sz="1200" kern="1200" dirty="0">
                <a:solidFill>
                  <a:schemeClr val="tx1"/>
                </a:solidFill>
                <a:effectLst/>
                <a:ea typeface="+mn-ea"/>
                <a:cs typeface="+mn-cs"/>
              </a:rPr>
              <a:t>, proteomics through </a:t>
            </a:r>
            <a:r>
              <a:rPr lang="en-US" sz="1200" kern="1200" dirty="0" err="1">
                <a:solidFill>
                  <a:schemeClr val="tx1"/>
                </a:solidFill>
                <a:effectLst/>
                <a:ea typeface="+mn-ea"/>
                <a:cs typeface="+mn-cs"/>
              </a:rPr>
              <a:t>MaxQuant</a:t>
            </a:r>
            <a:r>
              <a:rPr lang="en-US" sz="1200" kern="1200" dirty="0">
                <a:solidFill>
                  <a:schemeClr val="tx1"/>
                </a:solidFill>
                <a:effectLst/>
                <a:ea typeface="+mn-ea"/>
                <a:cs typeface="+mn-cs"/>
              </a:rPr>
              <a:t> — whatever the gold standard is for that data type. Each pipeline produces its own list of significant hits using its own statistical thresholds.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kern="1200" dirty="0">
                <a:solidFill>
                  <a:schemeClr val="tx1"/>
                </a:solidFill>
                <a:effectLst/>
                <a:ea typeface="+mn-ea"/>
                <a:cs typeface="+mn-cs"/>
              </a:rPr>
            </a:b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what's the problem with this overlap approach? There are four key issues.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you can't model cross-layer interactions. A phosphorylation event driving a transcriptional change is invisible when those two data types are analyzed in completely separate pipelines.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Let me walk you through why you can't just throw these data types into the same model naively. This table makes it concrete.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Now look at dimensionality. RNA-seq measures around 20,000 genes.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Sparsity is probably the most dramatic difference. In scRNA-seq, you detect maybe 10 to 45 percent of genes per cell.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in addition to heterogeneity, we have to deal with pervasive missing data — and it happens at three distinct levels.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feature-level dropout. This is the one most people think of. In scRNA-seq, 55 to 90 percent of your count matrix is zeros.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kern="1200" dirty="0" err="1">
                <a:solidFill>
                  <a:schemeClr val="tx1"/>
                </a:solidFill>
                <a:effectLst/>
                <a:ea typeface="+mn-ea"/>
                <a:cs typeface="+mn-cs"/>
              </a:rPr>
              <a:t>Multiome</a:t>
            </a:r>
            <a:r>
              <a:rPr lang="en-US" sz="1200" kern="1200" dirty="0">
                <a:solidFill>
                  <a:schemeClr val="tx1"/>
                </a:solidFill>
                <a:effectLs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 and this is the one people often overlook — entire modalities can be absent. Budget constraints mean a study might have whole-genome sequencing and RNA-seq but simply cannot afford </a:t>
            </a:r>
            <a:r>
              <a:rPr lang="en-US" sz="1200" kern="1200" dirty="0" err="1">
                <a:solidFill>
                  <a:schemeClr val="tx1"/>
                </a:solidFill>
                <a:effectLst/>
                <a:ea typeface="+mn-ea"/>
                <a:cs typeface="+mn-cs"/>
              </a:rPr>
              <a:t>phosphoproteomics</a:t>
            </a:r>
            <a:r>
              <a:rPr lang="en-US" sz="1200" kern="1200" dirty="0">
                <a:solidFill>
                  <a:schemeClr val="tx1"/>
                </a:solidFill>
                <a:effectLs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does the field deal with all of this? The solutions split naturally into two categories: handling heterogeneity on the left, and handling missing data on the right.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heterogeneity, three main strategies have emerged. First, modality-specific encoders — tools like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MultiVI</a:t>
            </a:r>
            <a:r>
              <a:rPr lang="en-US" sz="1200" kern="1200" dirty="0">
                <a:solidFill>
                  <a:schemeClr val="tx1"/>
                </a:solidFill>
                <a:effectLs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encode known regulatory relationships as graph edges to bridge those heterogeneous feature spaces using biological priors rather than purely statistical alignment.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missing data, we also have three tiers. Feature-level dropout is addressed with imputation tools like MAGIC and </a:t>
            </a:r>
            <a:r>
              <a:rPr lang="en-US" sz="1200" kern="1200" dirty="0" err="1">
                <a:solidFill>
                  <a:schemeClr val="tx1"/>
                </a:solidFill>
                <a:effectLst/>
                <a:ea typeface="+mn-ea"/>
                <a:cs typeface="+mn-cs"/>
              </a:rPr>
              <a:t>scOpen</a:t>
            </a:r>
            <a:r>
              <a:rPr lang="en-US" sz="1200" kern="1200" dirty="0">
                <a:solidFill>
                  <a:schemeClr val="tx1"/>
                </a:solidFill>
                <a:effectLs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kern="1200" dirty="0" err="1">
                <a:solidFill>
                  <a:schemeClr val="tx1"/>
                </a:solidFill>
                <a:effectLst/>
                <a:ea typeface="+mn-ea"/>
                <a:cs typeface="+mn-cs"/>
              </a:rPr>
              <a:t>StabMap</a:t>
            </a:r>
            <a:r>
              <a:rPr lang="en-US" sz="1200" kern="1200" dirty="0">
                <a:solidFill>
                  <a:schemeClr val="tx1"/>
                </a:solidFill>
                <a:effectLs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important takeaway is that the best modern frameworks often combine multiple strategies — MOFA2 handles missing modalities while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CCB12-01C9-A7BB-D2C7-49F9F6BD8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34062-413C-247E-CEAF-2F13F9721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F6D9F7-E4E5-BACF-DFE8-7D6974BA359E}"/>
              </a:ext>
            </a:extLst>
          </p:cNvPr>
          <p:cNvSpPr>
            <a:spLocks noGrp="1"/>
          </p:cNvSpPr>
          <p:nvPr>
            <p:ph type="body" idx="1"/>
          </p:nvPr>
        </p:nvSpPr>
        <p:spPr/>
        <p:txBody>
          <a:bodyPr/>
          <a:lstStyle/>
          <a:p>
            <a:r>
              <a:rPr lang="en-US" b="1" dirty="0"/>
              <a:t>TCGA Timeline:</a:t>
            </a:r>
            <a:endParaRPr lang="en-US" dirty="0"/>
          </a:p>
          <a:p>
            <a:r>
              <a:rPr lang="en-US" b="1" dirty="0"/>
              <a:t>2006:</a:t>
            </a:r>
            <a:r>
              <a:rPr lang="en-US" dirty="0"/>
              <a:t> TCGA pilot project starts</a:t>
            </a:r>
          </a:p>
          <a:p>
            <a:r>
              <a:rPr lang="en-US" b="1" dirty="0"/>
              <a:t>2009-2010:</a:t>
            </a:r>
            <a:r>
              <a:rPr lang="en-US" dirty="0"/>
              <a:t> TCGA becomes full program, data collection ramps up</a:t>
            </a:r>
          </a:p>
          <a:p>
            <a:r>
              <a:rPr lang="en-US" b="1" dirty="0"/>
              <a:t>2011-2013:</a:t>
            </a:r>
            <a:r>
              <a:rPr lang="en-US" dirty="0"/>
              <a:t> Early cancer-type specific papers published</a:t>
            </a:r>
          </a:p>
          <a:p>
            <a:r>
              <a:rPr lang="en-US" b="1" dirty="0"/>
              <a:t>2013-2016:</a:t>
            </a:r>
            <a:r>
              <a:rPr lang="en-US" dirty="0"/>
              <a:t> Major individual cancer papers with multi-omics integration (breast, ovarian, lung, etc.)</a:t>
            </a:r>
          </a:p>
          <a:p>
            <a:r>
              <a:rPr lang="en-US" b="1" dirty="0"/>
              <a:t>2018:</a:t>
            </a:r>
            <a:r>
              <a:rPr lang="en-US" dirty="0"/>
              <a:t> </a:t>
            </a:r>
            <a:r>
              <a:rPr lang="en-US" b="1" dirty="0"/>
              <a:t>Pan-Cancer Atlas</a:t>
            </a:r>
            <a:r>
              <a:rPr lang="en-US" dirty="0"/>
              <a:t> - 27 major papers in Nature/Cell (THE watershed moment)</a:t>
            </a:r>
          </a:p>
          <a:p>
            <a:r>
              <a:rPr lang="en-US" b="1" dirty="0"/>
              <a:t>2016-2018:</a:t>
            </a:r>
            <a:r>
              <a:rPr lang="en-US" dirty="0"/>
              <a:t> TCGA ends data collection, shifts to analysis phase</a:t>
            </a:r>
          </a:p>
          <a:p>
            <a:br>
              <a:rPr lang="en-US" dirty="0"/>
            </a:br>
            <a:endParaRPr lang="en-US" dirty="0"/>
          </a:p>
          <a:p>
            <a:r>
              <a:rPr lang="en-US" b="1" dirty="0"/>
              <a:t>Did TCGA catalyze multi-omics methods? YES!</a:t>
            </a:r>
            <a:endParaRPr lang="en-US" dirty="0"/>
          </a:p>
          <a:p>
            <a:r>
              <a:rPr lang="en-US" dirty="0"/>
              <a:t>Look at your data:</a:t>
            </a:r>
          </a:p>
          <a:p>
            <a:r>
              <a:rPr lang="en-US" b="1" dirty="0"/>
              <a:t>2013-2017:</a:t>
            </a:r>
            <a:r>
              <a:rPr lang="en-US" dirty="0"/>
              <a:t> Slow growth (1→8 methods papers) - TCGA data becoming available</a:t>
            </a:r>
          </a:p>
          <a:p>
            <a:r>
              <a:rPr lang="en-US" b="1" dirty="0"/>
              <a:t>2018-2020:</a:t>
            </a:r>
            <a:r>
              <a:rPr lang="en-US" dirty="0"/>
              <a:t> Acceleration (27→107) - </a:t>
            </a:r>
            <a:r>
              <a:rPr lang="en-US" b="1" dirty="0"/>
              <a:t>Pan-Cancer Atlas published in 2018</a:t>
            </a:r>
            <a:endParaRPr lang="en-US" dirty="0"/>
          </a:p>
          <a:p>
            <a:r>
              <a:rPr lang="en-US" b="1" dirty="0"/>
              <a:t>2020-2025:</a:t>
            </a:r>
            <a:r>
              <a:rPr lang="en-US" dirty="0"/>
              <a:t> Explosion (107→1360) - TCGA fully mature + other factors</a:t>
            </a:r>
          </a:p>
          <a:p>
            <a:r>
              <a:rPr lang="en-US" b="1" dirty="0"/>
              <a:t>Other catalysts converging:</a:t>
            </a:r>
            <a:endParaRPr lang="en-US" dirty="0"/>
          </a:p>
          <a:p>
            <a:r>
              <a:rPr lang="en-US" b="1" dirty="0"/>
              <a:t>Single-cell multi-omics tech maturation:</a:t>
            </a:r>
            <a:endParaRPr lang="en-US" dirty="0"/>
          </a:p>
          <a:p>
            <a:pPr lvl="1"/>
            <a:r>
              <a:rPr lang="en-US" dirty="0"/>
              <a:t>CITE-seq: 2017</a:t>
            </a:r>
          </a:p>
          <a:p>
            <a:pPr lvl="1"/>
            <a:r>
              <a:rPr lang="en-US" dirty="0"/>
              <a:t>10X </a:t>
            </a:r>
            <a:r>
              <a:rPr lang="en-US" dirty="0" err="1"/>
              <a:t>Multiome</a:t>
            </a:r>
            <a:r>
              <a:rPr lang="en-US" dirty="0"/>
              <a:t>: ~2021</a:t>
            </a:r>
          </a:p>
          <a:p>
            <a:r>
              <a:rPr lang="en-US" b="1" dirty="0"/>
              <a:t>ML/AI boom:</a:t>
            </a:r>
            <a:endParaRPr lang="en-US" dirty="0"/>
          </a:p>
          <a:p>
            <a:pPr lvl="1"/>
            <a:r>
              <a:rPr lang="en-US" dirty="0"/>
              <a:t>Deep learning for genomics: 2015+</a:t>
            </a:r>
          </a:p>
          <a:p>
            <a:pPr lvl="1"/>
            <a:r>
              <a:rPr lang="en-US" dirty="0"/>
              <a:t>AlphaFold: 2020</a:t>
            </a:r>
          </a:p>
          <a:p>
            <a:pPr lvl="1"/>
            <a:r>
              <a:rPr lang="en-US" dirty="0"/>
              <a:t>ChatGPT/LLMs: 2022-2023</a:t>
            </a:r>
          </a:p>
          <a:p>
            <a:r>
              <a:rPr lang="en-US" b="1" dirty="0"/>
              <a:t>COVID pandemic (2020-2021):</a:t>
            </a:r>
            <a:endParaRPr lang="en-US" dirty="0"/>
          </a:p>
          <a:p>
            <a:pPr lvl="1"/>
            <a:r>
              <a:rPr lang="en-US" dirty="0"/>
              <a:t>Remote computational work</a:t>
            </a:r>
          </a:p>
          <a:p>
            <a:pPr lvl="1"/>
            <a:r>
              <a:rPr lang="en-US" dirty="0"/>
              <a:t>Massive bioinformatics funding</a:t>
            </a:r>
          </a:p>
          <a:p>
            <a:r>
              <a:rPr lang="en-US" b="1" dirty="0"/>
              <a:t>Bottom line:</a:t>
            </a:r>
            <a:r>
              <a:rPr lang="en-US" dirty="0"/>
              <a:t> TCGA (especially 2018 Pan-Cancer Atlas) created the "proof of concept" and benchmark datasets that enabled methods development explosion. It's a classic "infrastructure → innovation"</a:t>
            </a:r>
          </a:p>
        </p:txBody>
      </p:sp>
      <p:sp>
        <p:nvSpPr>
          <p:cNvPr id="4" name="Slide Number Placeholder 3">
            <a:extLst>
              <a:ext uri="{FF2B5EF4-FFF2-40B4-BE49-F238E27FC236}">
                <a16:creationId xmlns:a16="http://schemas.microsoft.com/office/drawing/2014/main" id="{19CA0287-B91B-B38F-EEF5-8191DBE035A5}"/>
              </a:ext>
            </a:extLst>
          </p:cNvPr>
          <p:cNvSpPr>
            <a:spLocks noGrp="1"/>
          </p:cNvSpPr>
          <p:nvPr>
            <p:ph type="sldNum" sz="quarter" idx="10"/>
          </p:nvPr>
        </p:nvSpPr>
        <p:spPr/>
        <p:txBody>
          <a:bodyPr/>
          <a:lstStyle/>
          <a:p>
            <a:fld id="{18BDFEC3-8487-43E8-A154-7C12CBC1FFF2}" type="slidenum">
              <a:rPr lang="en-US"/>
              <a:t>5</a:t>
            </a:fld>
            <a:endParaRPr lang="en-US"/>
          </a:p>
        </p:txBody>
      </p:sp>
    </p:spTree>
    <p:extLst>
      <p:ext uri="{BB962C8B-B14F-4D97-AF65-F5344CB8AC3E}">
        <p14:creationId xmlns:p14="http://schemas.microsoft.com/office/powerpoint/2010/main" val="4111800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dirty="0"/>
          </a:p>
          <a:p>
            <a:pPr marL="0" lvl="0" indent="0">
              <a:buNone/>
            </a:pPr>
            <a:r>
              <a:rPr dirty="0"/>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dirty="0"/>
          </a:p>
          <a:p>
            <a:pPr marL="0" lvl="0" indent="0">
              <a:buNone/>
            </a:pPr>
            <a:r>
              <a:rPr dirty="0"/>
              <a:t>Takeaway: Genomics defines potential—integration with other layers reveals realized biology.</a:t>
            </a:r>
          </a:p>
          <a:p>
            <a:pPr marL="0" lvl="0" indent="0">
              <a:buNone/>
            </a:pPr>
            <a:endParaRPr dirty="0"/>
          </a:p>
          <a:p>
            <a:pPr marL="0" lvl="0" indent="0">
              <a:buNone/>
            </a:pPr>
            <a:r>
              <a:rPr dirty="0"/>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marL="0" lvl="0" indent="0">
              <a:buNone/>
            </a:pPr>
            <a:endParaRPr dirty="0"/>
          </a:p>
          <a:p>
            <a:pPr marL="0" lvl="0" indent="0">
              <a:buNone/>
            </a:pPr>
            <a:r>
              <a:rPr dirty="0"/>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marL="0" lvl="0" indent="0">
              <a:buNone/>
            </a:pPr>
            <a:endParaRPr dirty="0"/>
          </a:p>
          <a:p>
            <a:pPr marL="0" lvl="0" indent="0">
              <a:buNone/>
            </a:pPr>
            <a:r>
              <a:rPr dirty="0"/>
              <a:t>Takeaway: Epigenomics reveals regulatory potential—which parts of the genome are accessible and how TFs can act. Integration with transcriptomics distinguishes potential from realized activity.</a:t>
            </a:r>
          </a:p>
          <a:p>
            <a:pPr marL="0" lvl="0" indent="0">
              <a:buNone/>
            </a:pPr>
            <a:endParaRPr dirty="0"/>
          </a:p>
          <a:p>
            <a:pPr marL="0" lvl="0" indent="0">
              <a:buNone/>
            </a:pPr>
            <a:r>
              <a:rPr dirty="0"/>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dirty="0"/>
          </a:p>
          <a:p>
            <a:pPr marL="0" lvl="0" indent="0">
              <a:buNone/>
            </a:pPr>
            <a:r>
              <a:rPr dirty="0"/>
              <a:t>Key insight: Expression programs define molecular subtypes with therapeutic relevance. What transcriptomics tells us: active signaling pathways, cell states and heterogeneity, tumor microenvironment composition.</a:t>
            </a:r>
          </a:p>
          <a:p>
            <a:pPr marL="0" lvl="0" indent="0">
              <a:buNone/>
            </a:pPr>
            <a:endParaRPr dirty="0"/>
          </a:p>
          <a:p>
            <a:pPr marL="0" lvl="0" indent="0">
              <a:buNone/>
            </a:pPr>
            <a:r>
              <a:rPr dirty="0"/>
              <a:t>Limitation: RNA abundance ≠ protein abundance ≠ activity. Post-transcriptional regulation and protein stability decouple mRNA from functional output.</a:t>
            </a:r>
          </a:p>
          <a:p>
            <a:pPr marL="0" lvl="0" indent="0">
              <a:buNone/>
            </a:pPr>
            <a:endParaRPr dirty="0"/>
          </a:p>
          <a:p>
            <a:pPr marL="0" lvl="0" indent="0">
              <a:buNone/>
            </a:pPr>
            <a:r>
              <a:rPr dirty="0"/>
              <a:t>Takeaway: Transcriptomics captures gene expression programs but requires integration with proteomics to understand functional consequences.</a:t>
            </a:r>
          </a:p>
          <a:p>
            <a:pPr marL="0" lvl="0" indent="0">
              <a:buNone/>
            </a:pPr>
            <a:endParaRPr dirty="0"/>
          </a:p>
          <a:p>
            <a:pPr marL="0" lvl="0" indent="0">
              <a:buNone/>
            </a:pPr>
            <a:r>
              <a:rPr dirty="0"/>
              <a:t>Figure source: Jiang et al., BMC Cancer, 2016</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5281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9" name="Shape 0">
            <a:extLst>
              <a:ext uri="{FF2B5EF4-FFF2-40B4-BE49-F238E27FC236}">
                <a16:creationId xmlns:a16="http://schemas.microsoft.com/office/drawing/2014/main" id="{947AE31F-C21E-A72D-0986-B4A57A1DC61F}"/>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0" name="Shape 0">
            <a:extLst>
              <a:ext uri="{FF2B5EF4-FFF2-40B4-BE49-F238E27FC236}">
                <a16:creationId xmlns:a16="http://schemas.microsoft.com/office/drawing/2014/main" id="{02283F84-6B5E-535C-D46C-902065B4636B}"/>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6" name="Shape 0">
            <a:extLst>
              <a:ext uri="{FF2B5EF4-FFF2-40B4-BE49-F238E27FC236}">
                <a16:creationId xmlns:a16="http://schemas.microsoft.com/office/drawing/2014/main" id="{5C7B4784-52D2-6D8C-A322-477DD1DA241F}"/>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b="0" i="0">
                <a:solidFill>
                  <a:schemeClr val="tx1">
                    <a:tint val="75000"/>
                  </a:schemeClr>
                </a:solidFill>
                <a:latin typeface="Georgia" panose="02040502050405020303" pitchFamily="18" charset="0"/>
              </a:defRPr>
            </a:lvl1pPr>
          </a:lstStyle>
          <a:p>
            <a:fld id="{241EB5C9-1307-BA42-ABA2-0BC069CD8E7F}" type="datetimeFigureOut">
              <a:rPr lang="en-US" smtClean="0"/>
              <a:pPr/>
              <a:t>2/6/26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b="0" i="0">
                <a:solidFill>
                  <a:schemeClr val="tx1">
                    <a:tint val="75000"/>
                  </a:schemeClr>
                </a:solidFill>
                <a:latin typeface="Georgia"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b="0" i="0">
                <a:solidFill>
                  <a:schemeClr val="tx1">
                    <a:tint val="75000"/>
                  </a:schemeClr>
                </a:solidFill>
                <a:latin typeface="Georgia" panose="02040502050405020303" pitchFamily="18" charset="0"/>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b="0" i="0" kern="1200">
          <a:solidFill>
            <a:schemeClr val="tx1"/>
          </a:solidFill>
          <a:latin typeface="Georgia" panose="02040502050405020303" pitchFamily="18" charset="0"/>
          <a:ea typeface="+mj-ea"/>
          <a:cs typeface="+mj-cs"/>
        </a:defRPr>
      </a:lvl1pPr>
    </p:titleStyle>
    <p:body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rPr dirty="0"/>
              <a:t>Advances in Bioinformatics: </a:t>
            </a:r>
            <a:br>
              <a:rPr lang="en-US" dirty="0"/>
            </a:br>
            <a:r>
              <a:rPr dirty="0"/>
              <a:t>Multi-Omics Integration</a:t>
            </a:r>
          </a:p>
        </p:txBody>
      </p:sp>
      <p:sp>
        <p:nvSpPr>
          <p:cNvPr id="3" name="Subtitle 2"/>
          <p:cNvSpPr>
            <a:spLocks noGrp="1"/>
          </p:cNvSpPr>
          <p:nvPr>
            <p:ph type="subTitle" idx="1"/>
          </p:nvPr>
        </p:nvSpPr>
        <p:spPr>
          <a:xfrm>
            <a:off x="1572768" y="2914650"/>
            <a:ext cx="6208776" cy="1314450"/>
          </a:xfrm>
        </p:spPr>
        <p:txBody>
          <a:bodyPr>
            <a:normAutofit fontScale="85000" lnSpcReduction="20000"/>
          </a:bodyPr>
          <a:lstStyle/>
          <a:p>
            <a:pPr marL="0" lvl="0" indent="0">
              <a:buNone/>
            </a:pPr>
            <a:r>
              <a:rPr dirty="0"/>
              <a:t>Session 1: Foundations for Understanding Multi-Omics Research</a:t>
            </a:r>
            <a:br>
              <a:rPr dirty="0"/>
            </a:br>
            <a:br>
              <a:rPr dirty="0"/>
            </a:br>
            <a:r>
              <a:rPr lang="en-US" dirty="0"/>
              <a:t>BCB-SR </a:t>
            </a:r>
            <a:r>
              <a:rPr dirty="0"/>
              <a:t>Bioinformatics</a:t>
            </a:r>
            <a:r>
              <a:rPr lang="en-US" dirty="0"/>
              <a:t> &amp; Computational Biology</a:t>
            </a:r>
            <a:r>
              <a:rPr dirty="0"/>
              <a:t>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Transcriptomics: </a:t>
            </a:r>
            <a:r>
              <a:rPr lang="en-US" dirty="0"/>
              <a:t>”What appears to be happening”</a:t>
            </a:r>
            <a:endParaRPr dirty="0"/>
          </a:p>
        </p:txBody>
      </p:sp>
      <p:pic>
        <p:nvPicPr>
          <p:cNvPr id="3" name="Picture 1" descr="figures/transcriptomics-technologies.png"/>
          <p:cNvPicPr>
            <a:picLocks noGrp="1" noChangeAspect="1"/>
          </p:cNvPicPr>
          <p:nvPr/>
        </p:nvPicPr>
        <p:blipFill>
          <a:blip r:embed="rId3"/>
          <a:stretch>
            <a:fillRect/>
          </a:stretch>
        </p:blipFill>
        <p:spPr bwMode="auto">
          <a:xfrm>
            <a:off x="77117" y="898350"/>
            <a:ext cx="5027042" cy="4234133"/>
          </a:xfrm>
          <a:prstGeom prst="rect">
            <a:avLst/>
          </a:prstGeom>
          <a:noFill/>
          <a:ln w="9525">
            <a:noFill/>
            <a:headEnd/>
            <a:tailEnd/>
          </a:ln>
        </p:spPr>
      </p:pic>
      <p:sp>
        <p:nvSpPr>
          <p:cNvPr id="4" name="Content Placeholder 3"/>
          <p:cNvSpPr>
            <a:spLocks noGrp="1"/>
          </p:cNvSpPr>
          <p:nvPr>
            <p:ph sz="half" idx="2"/>
          </p:nvPr>
        </p:nvSpPr>
        <p:spPr>
          <a:xfrm>
            <a:off x="5105400" y="1344085"/>
            <a:ext cx="4038600" cy="3394472"/>
          </a:xfrm>
        </p:spPr>
        <p:txBody>
          <a:bodyPr/>
          <a:lstStyle/>
          <a:p>
            <a:pPr marL="0" lvl="0" indent="0">
              <a:buNone/>
            </a:pPr>
            <a:r>
              <a:rPr b="1" dirty="0"/>
              <a:t>What it measures:</a:t>
            </a:r>
            <a:r>
              <a:rPr dirty="0"/>
              <a:t> RNA abundance reflecting active transcriptional programs</a:t>
            </a:r>
          </a:p>
          <a:p>
            <a:pPr marL="0" lvl="0" indent="0">
              <a:buNone/>
            </a:pPr>
            <a:r>
              <a:rPr b="1" dirty="0"/>
              <a:t>Common technologies:</a:t>
            </a:r>
          </a:p>
          <a:p>
            <a:pPr lvl="0"/>
            <a:r>
              <a:rPr dirty="0"/>
              <a:t>Bulk RNA-seq</a:t>
            </a:r>
          </a:p>
          <a:p>
            <a:pPr lvl="0"/>
            <a:r>
              <a:rPr dirty="0"/>
              <a:t>Single-cell RNA-seq</a:t>
            </a:r>
          </a:p>
          <a:p>
            <a:pPr lvl="0"/>
            <a:r>
              <a:rPr dirty="0"/>
              <a:t>Spatial transcriptomics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rcRect b="49972"/>
          <a:stretch>
            <a:fillRect/>
          </a:stretch>
        </p:blipFill>
        <p:spPr bwMode="auto">
          <a:xfrm>
            <a:off x="0" y="1420527"/>
            <a:ext cx="4940521" cy="3098218"/>
          </a:xfrm>
          <a:prstGeom prst="rect">
            <a:avLst/>
          </a:prstGeom>
          <a:noFill/>
          <a:ln w="9525">
            <a:noFill/>
            <a:headEnd/>
            <a:tailEnd/>
          </a:ln>
        </p:spPr>
      </p:pic>
      <p:sp>
        <p:nvSpPr>
          <p:cNvPr id="4" name="TextBox 3">
            <a:extLst>
              <a:ext uri="{FF2B5EF4-FFF2-40B4-BE49-F238E27FC236}">
                <a16:creationId xmlns:a16="http://schemas.microsoft.com/office/drawing/2014/main" id="{604B3E00-EF4B-EC1B-4B68-92A949E384CD}"/>
              </a:ext>
            </a:extLst>
          </p:cNvPr>
          <p:cNvSpPr txBox="1"/>
          <p:nvPr/>
        </p:nvSpPr>
        <p:spPr>
          <a:xfrm>
            <a:off x="4945710" y="1336551"/>
            <a:ext cx="4108131" cy="3139321"/>
          </a:xfrm>
          <a:prstGeom prst="rect">
            <a:avLst/>
          </a:prstGeom>
          <a:noFill/>
        </p:spPr>
        <p:txBody>
          <a:bodyPr wrap="square">
            <a:spAutoFit/>
          </a:bodyPr>
          <a:lstStyle/>
          <a:p>
            <a:r>
              <a:rPr lang="en-US" b="1" dirty="0">
                <a:latin typeface="Georgia" panose="02040502050405020303" pitchFamily="18" charset="0"/>
              </a:rPr>
              <a:t>PAM50 breast cancer subtype classifications of primary tumors for ER, PR, HER2 status. </a:t>
            </a:r>
          </a:p>
          <a:p>
            <a:endParaRPr lang="en-US" b="1" dirty="0">
              <a:latin typeface="Georgia" panose="02040502050405020303" pitchFamily="18" charset="0"/>
            </a:endParaRPr>
          </a:p>
          <a:p>
            <a:pPr marL="0" lvl="0" indent="0">
              <a:buNone/>
            </a:pPr>
            <a:r>
              <a:rPr lang="en-US" dirty="0">
                <a:latin typeface="Georgia" panose="02040502050405020303" pitchFamily="18" charset="0"/>
              </a:rPr>
              <a:t>Expression-based classification identifies breast cancer subtypes </a:t>
            </a:r>
          </a:p>
          <a:p>
            <a:pPr marL="0" lvl="0" indent="0">
              <a:buNone/>
            </a:pPr>
            <a:endParaRPr lang="en-US" dirty="0">
              <a:latin typeface="Georgia" panose="02040502050405020303" pitchFamily="18" charset="0"/>
            </a:endParaRPr>
          </a:p>
          <a:p>
            <a:pPr lvl="0"/>
            <a:r>
              <a:rPr lang="en-US" b="1" dirty="0">
                <a:latin typeface="Georgia" panose="02040502050405020303" pitchFamily="18" charset="0"/>
              </a:rPr>
              <a:t>What transcriptomics tells us: </a:t>
            </a:r>
            <a:r>
              <a:rPr lang="en-US" dirty="0">
                <a:latin typeface="Georgia" panose="02040502050405020303" pitchFamily="18" charset="0"/>
              </a:rPr>
              <a:t>active signaling pathways, cell states and heterogeneity, tumor microenvironment composition.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Proteomics:</a:t>
            </a:r>
            <a:r>
              <a:rPr lang="en-US" dirty="0"/>
              <a:t> “What makes it happen”</a:t>
            </a:r>
            <a:endParaRPr dirty="0"/>
          </a:p>
        </p:txBody>
      </p:sp>
      <p:pic>
        <p:nvPicPr>
          <p:cNvPr id="3" name="Picture 1" descr="figures/proteomics-platforms.png"/>
          <p:cNvPicPr>
            <a:picLocks noGrp="1" noChangeAspect="1"/>
          </p:cNvPicPr>
          <p:nvPr/>
        </p:nvPicPr>
        <p:blipFill>
          <a:blip r:embed="rId3"/>
          <a:stretch>
            <a:fillRect/>
          </a:stretch>
        </p:blipFill>
        <p:spPr bwMode="auto">
          <a:xfrm>
            <a:off x="73218" y="923455"/>
            <a:ext cx="3878579" cy="4125819"/>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dirty="0"/>
              <a:t>What it measures:</a:t>
            </a:r>
            <a:r>
              <a:rPr dirty="0"/>
              <a:t> Protein abundance, modifications, and interactions</a:t>
            </a:r>
          </a:p>
          <a:p>
            <a:pPr marL="0" lvl="0" indent="0">
              <a:buNone/>
            </a:pPr>
            <a:r>
              <a:rPr b="1" dirty="0"/>
              <a:t>Common technologies:</a:t>
            </a:r>
          </a:p>
          <a:p>
            <a:pPr lvl="0"/>
            <a:r>
              <a:rPr dirty="0"/>
              <a:t>Mass spectrometry-based proteomics</a:t>
            </a:r>
          </a:p>
          <a:p>
            <a:pPr lvl="0"/>
            <a:r>
              <a:rPr dirty="0"/>
              <a:t>Antibody-based platforms (RPPA, </a:t>
            </a:r>
            <a:r>
              <a:rPr dirty="0" err="1"/>
              <a:t>CyTOF</a:t>
            </a:r>
            <a:r>
              <a:rPr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0" y="923456"/>
            <a:ext cx="5073536" cy="4220044"/>
          </a:xfrm>
          <a:prstGeom prst="rect">
            <a:avLst/>
          </a:prstGeom>
          <a:noFill/>
          <a:ln w="9525">
            <a:noFill/>
            <a:headEnd/>
            <a:tailEnd/>
          </a:ln>
        </p:spPr>
      </p:pic>
      <p:sp>
        <p:nvSpPr>
          <p:cNvPr id="4" name="Content Placeholder 3">
            <a:extLst>
              <a:ext uri="{FF2B5EF4-FFF2-40B4-BE49-F238E27FC236}">
                <a16:creationId xmlns:a16="http://schemas.microsoft.com/office/drawing/2014/main" id="{0AAE3283-E0DD-17F1-F81F-A55ADFEB0265}"/>
              </a:ext>
            </a:extLst>
          </p:cNvPr>
          <p:cNvSpPr txBox="1">
            <a:spLocks/>
          </p:cNvSpPr>
          <p:nvPr/>
        </p:nvSpPr>
        <p:spPr>
          <a:xfrm>
            <a:off x="5343276" y="1009815"/>
            <a:ext cx="3800724" cy="2829433"/>
          </a:xfrm>
          <a:prstGeom prst="rect">
            <a:avLst/>
          </a:prstGeom>
        </p:spPr>
        <p:txBody>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HER2 assessment across genomics, transcriptomics, and proteomics in CPTAC pan-cancer analysis.</a:t>
            </a:r>
          </a:p>
          <a:p>
            <a:r>
              <a:rPr lang="en-US" sz="2000" dirty="0"/>
              <a:t>HER2 classification varies dramatically by layer. </a:t>
            </a:r>
          </a:p>
          <a:p>
            <a:r>
              <a:rPr lang="en-US" sz="2000" dirty="0"/>
              <a:t>Samples HER2-positive by protein may be negative by RNA or CNV. </a:t>
            </a:r>
          </a:p>
          <a:p>
            <a:r>
              <a:rPr lang="en-US" sz="2000" dirty="0"/>
              <a:t>Discordance across layers motivates multi-omics integration.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77" y="205979"/>
            <a:ext cx="8762338" cy="857250"/>
          </a:xfrm>
        </p:spPr>
        <p:txBody>
          <a:bodyPr>
            <a:normAutofit fontScale="90000"/>
          </a:bodyPr>
          <a:lstStyle/>
          <a:p>
            <a:pPr marL="0" lvl="0" indent="0">
              <a:buNone/>
            </a:pPr>
            <a:r>
              <a:rPr dirty="0"/>
              <a:t>Metabolomics: </a:t>
            </a:r>
            <a:r>
              <a:rPr lang="en-US" dirty="0"/>
              <a:t>"What has happened and is happening”</a:t>
            </a:r>
            <a:endParaRPr dirty="0"/>
          </a:p>
        </p:txBody>
      </p:sp>
      <p:sp>
        <p:nvSpPr>
          <p:cNvPr id="4" name="Content Placeholder 3"/>
          <p:cNvSpPr>
            <a:spLocks noGrp="1"/>
          </p:cNvSpPr>
          <p:nvPr>
            <p:ph sz="half" idx="2"/>
          </p:nvPr>
        </p:nvSpPr>
        <p:spPr>
          <a:xfrm>
            <a:off x="4713515" y="1517391"/>
            <a:ext cx="4038600" cy="3394472"/>
          </a:xfrm>
        </p:spPr>
        <p:txBody>
          <a:bodyPr>
            <a:normAutofit fontScale="85000" lnSpcReduction="20000"/>
          </a:bodyPr>
          <a:lstStyle/>
          <a:p>
            <a:pPr marL="0" lvl="0" indent="0">
              <a:buNone/>
            </a:pPr>
            <a:r>
              <a:rPr sz="2400" b="1" dirty="0"/>
              <a:t>What it measures:</a:t>
            </a:r>
            <a:r>
              <a:rPr sz="2400" dirty="0"/>
              <a:t> Small molecules reflecting metabolic flux and enzymatic activity</a:t>
            </a:r>
            <a:endParaRPr lang="en-US" sz="2400" dirty="0"/>
          </a:p>
          <a:p>
            <a:pPr marL="0" lvl="0" indent="0">
              <a:buNone/>
            </a:pPr>
            <a:endParaRPr sz="2400" dirty="0"/>
          </a:p>
          <a:p>
            <a:pPr marL="0" lvl="0" indent="0">
              <a:buNone/>
            </a:pPr>
            <a:r>
              <a:rPr lang="en-US" sz="2400" b="1" dirty="0"/>
              <a:t>What metabolomics tells us: </a:t>
            </a:r>
          </a:p>
          <a:p>
            <a:r>
              <a:rPr lang="en-US" sz="2400" dirty="0"/>
              <a:t>How metabolic state regulates epigenetics and protein function</a:t>
            </a:r>
          </a:p>
          <a:p>
            <a:r>
              <a:rPr lang="en-US" sz="2400" dirty="0"/>
              <a:t>Phenotype-proximal biology</a:t>
            </a:r>
          </a:p>
          <a:p>
            <a:r>
              <a:rPr lang="en-US" sz="2400" dirty="0"/>
              <a:t>Metabolic reprogramming in cancer and immune cells.</a:t>
            </a:r>
          </a:p>
        </p:txBody>
      </p:sp>
      <p:sp>
        <p:nvSpPr>
          <p:cNvPr id="5" name="Oval 4">
            <a:extLst>
              <a:ext uri="{FF2B5EF4-FFF2-40B4-BE49-F238E27FC236}">
                <a16:creationId xmlns:a16="http://schemas.microsoft.com/office/drawing/2014/main" id="{C2E3D2F1-028E-B726-774A-E183F625AC80}"/>
              </a:ext>
            </a:extLst>
          </p:cNvPr>
          <p:cNvSpPr/>
          <p:nvPr/>
        </p:nvSpPr>
        <p:spPr>
          <a:xfrm>
            <a:off x="1900363" y="2425148"/>
            <a:ext cx="1574358" cy="11370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1" descr="figures/metabolites-in-multiomes.png">
            <a:extLst>
              <a:ext uri="{FF2B5EF4-FFF2-40B4-BE49-F238E27FC236}">
                <a16:creationId xmlns:a16="http://schemas.microsoft.com/office/drawing/2014/main" id="{BDD525B6-FCB9-8480-6F93-61FC45AD1BEA}"/>
              </a:ext>
            </a:extLst>
          </p:cNvPr>
          <p:cNvPicPr>
            <a:picLocks noGrp="1" noChangeAspect="1"/>
          </p:cNvPicPr>
          <p:nvPr/>
        </p:nvPicPr>
        <p:blipFill>
          <a:blip r:embed="rId3"/>
          <a:stretch>
            <a:fillRect/>
          </a:stretch>
        </p:blipFill>
        <p:spPr bwMode="auto">
          <a:xfrm>
            <a:off x="138048" y="1163292"/>
            <a:ext cx="4403964" cy="3584934"/>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Two Multi-Omics Study Paradigms</a:t>
            </a:r>
          </a:p>
        </p:txBody>
      </p:sp>
      <p:grpSp>
        <p:nvGrpSpPr>
          <p:cNvPr id="8" name="Group 7">
            <a:extLst>
              <a:ext uri="{FF2B5EF4-FFF2-40B4-BE49-F238E27FC236}">
                <a16:creationId xmlns:a16="http://schemas.microsoft.com/office/drawing/2014/main" id="{BF2A73EC-7A5C-DDFB-2C65-F3B8554992DE}"/>
              </a:ext>
            </a:extLst>
          </p:cNvPr>
          <p:cNvGrpSpPr/>
          <p:nvPr/>
        </p:nvGrpSpPr>
        <p:grpSpPr>
          <a:xfrm>
            <a:off x="223936" y="1558209"/>
            <a:ext cx="3713584" cy="3211803"/>
            <a:chOff x="158620" y="942392"/>
            <a:chExt cx="4114541" cy="3696995"/>
          </a:xfrm>
        </p:grpSpPr>
        <p:pic>
          <p:nvPicPr>
            <p:cNvPr id="5" name="Picture 4" descr="A diagram of a diagram of a dna model&#10;&#10;AI-generated content may be incorrect.">
              <a:extLst>
                <a:ext uri="{FF2B5EF4-FFF2-40B4-BE49-F238E27FC236}">
                  <a16:creationId xmlns:a16="http://schemas.microsoft.com/office/drawing/2014/main" id="{72B529A7-2519-4A90-F479-A6EAEA998970}"/>
                </a:ext>
              </a:extLst>
            </p:cNvPr>
            <p:cNvPicPr>
              <a:picLocks noChangeAspect="1"/>
            </p:cNvPicPr>
            <p:nvPr/>
          </p:nvPicPr>
          <p:blipFill>
            <a:blip r:embed="rId3"/>
            <a:stretch>
              <a:fillRect/>
            </a:stretch>
          </p:blipFill>
          <p:spPr>
            <a:xfrm>
              <a:off x="222250" y="1017036"/>
              <a:ext cx="4050911" cy="3622351"/>
            </a:xfrm>
            <a:prstGeom prst="rect">
              <a:avLst/>
            </a:prstGeom>
          </p:spPr>
        </p:pic>
        <p:sp>
          <p:nvSpPr>
            <p:cNvPr id="6" name="Rectangle 5">
              <a:extLst>
                <a:ext uri="{FF2B5EF4-FFF2-40B4-BE49-F238E27FC236}">
                  <a16:creationId xmlns:a16="http://schemas.microsoft.com/office/drawing/2014/main" id="{744A62AA-896C-4944-5830-5EC468FE3253}"/>
                </a:ext>
              </a:extLst>
            </p:cNvPr>
            <p:cNvSpPr/>
            <p:nvPr/>
          </p:nvSpPr>
          <p:spPr>
            <a:xfrm>
              <a:off x="158620" y="942392"/>
              <a:ext cx="326572" cy="1884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982A86-85DF-AA35-EDAC-CF33655A08D6}"/>
                </a:ext>
              </a:extLst>
            </p:cNvPr>
            <p:cNvSpPr/>
            <p:nvPr/>
          </p:nvSpPr>
          <p:spPr>
            <a:xfrm>
              <a:off x="189721" y="2967135"/>
              <a:ext cx="435430" cy="581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Epi Multiome ATAC + Gene Expression | Official 10x Genomics Support">
            <a:extLst>
              <a:ext uri="{FF2B5EF4-FFF2-40B4-BE49-F238E27FC236}">
                <a16:creationId xmlns:a16="http://schemas.microsoft.com/office/drawing/2014/main" id="{9E90E972-02D6-22D1-C633-C0DEF2E6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449" y="1710506"/>
            <a:ext cx="1887628" cy="6344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diagram of a cell structure&#10;&#10;AI-generated content may be incorrect.">
            <a:extLst>
              <a:ext uri="{FF2B5EF4-FFF2-40B4-BE49-F238E27FC236}">
                <a16:creationId xmlns:a16="http://schemas.microsoft.com/office/drawing/2014/main" id="{498879FA-750B-9F28-2101-6764B5014846}"/>
              </a:ext>
            </a:extLst>
          </p:cNvPr>
          <p:cNvPicPr>
            <a:picLocks noChangeAspect="1"/>
          </p:cNvPicPr>
          <p:nvPr/>
        </p:nvPicPr>
        <p:blipFill>
          <a:blip r:embed="rId5"/>
          <a:stretch>
            <a:fillRect/>
          </a:stretch>
        </p:blipFill>
        <p:spPr>
          <a:xfrm>
            <a:off x="7453021" y="1614197"/>
            <a:ext cx="922493" cy="870079"/>
          </a:xfrm>
          <a:prstGeom prst="rect">
            <a:avLst/>
          </a:prstGeom>
        </p:spPr>
      </p:pic>
      <p:sp>
        <p:nvSpPr>
          <p:cNvPr id="18" name="TextBox 17">
            <a:extLst>
              <a:ext uri="{FF2B5EF4-FFF2-40B4-BE49-F238E27FC236}">
                <a16:creationId xmlns:a16="http://schemas.microsoft.com/office/drawing/2014/main" id="{69939DFF-741C-17A9-EDF7-7B1BE7FAFF61}"/>
              </a:ext>
            </a:extLst>
          </p:cNvPr>
          <p:cNvSpPr txBox="1"/>
          <p:nvPr/>
        </p:nvSpPr>
        <p:spPr>
          <a:xfrm>
            <a:off x="130630" y="1112285"/>
            <a:ext cx="4572000" cy="369332"/>
          </a:xfrm>
          <a:prstGeom prst="rect">
            <a:avLst/>
          </a:prstGeom>
          <a:noFill/>
        </p:spPr>
        <p:txBody>
          <a:bodyPr wrap="square">
            <a:spAutoFit/>
          </a:bodyPr>
          <a:lstStyle/>
          <a:p>
            <a:r>
              <a:rPr lang="en-US" b="1" dirty="0">
                <a:latin typeface="Georgia" panose="02040502050405020303" pitchFamily="18" charset="0"/>
              </a:rPr>
              <a:t>Matched inter-modality (parallel)</a:t>
            </a:r>
            <a:endParaRPr lang="en-US" dirty="0"/>
          </a:p>
        </p:txBody>
      </p:sp>
      <p:sp>
        <p:nvSpPr>
          <p:cNvPr id="19" name="TextBox 18">
            <a:extLst>
              <a:ext uri="{FF2B5EF4-FFF2-40B4-BE49-F238E27FC236}">
                <a16:creationId xmlns:a16="http://schemas.microsoft.com/office/drawing/2014/main" id="{AADE20BA-A541-BCCF-0C47-96D81405EBB4}"/>
              </a:ext>
            </a:extLst>
          </p:cNvPr>
          <p:cNvSpPr txBox="1"/>
          <p:nvPr/>
        </p:nvSpPr>
        <p:spPr>
          <a:xfrm>
            <a:off x="4696410" y="1096734"/>
            <a:ext cx="4572000" cy="369332"/>
          </a:xfrm>
          <a:prstGeom prst="rect">
            <a:avLst/>
          </a:prstGeom>
          <a:noFill/>
        </p:spPr>
        <p:txBody>
          <a:bodyPr wrap="square">
            <a:spAutoFit/>
          </a:bodyPr>
          <a:lstStyle/>
          <a:p>
            <a:r>
              <a:rPr lang="en-US" b="1" dirty="0">
                <a:latin typeface="Georgia" panose="02040502050405020303" pitchFamily="18" charset="0"/>
              </a:rPr>
              <a:t>Joint profiling (multi-modal)</a:t>
            </a:r>
            <a:endParaRPr lang="en-US" dirty="0"/>
          </a:p>
        </p:txBody>
      </p:sp>
      <p:pic>
        <p:nvPicPr>
          <p:cNvPr id="3" name="Picture 2" descr="Refer to caption">
            <a:extLst>
              <a:ext uri="{FF2B5EF4-FFF2-40B4-BE49-F238E27FC236}">
                <a16:creationId xmlns:a16="http://schemas.microsoft.com/office/drawing/2014/main" id="{CBDDC83C-9AF8-7E0F-B03E-1564DAD878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4638"/>
          <a:stretch>
            <a:fillRect/>
          </a:stretch>
        </p:blipFill>
        <p:spPr bwMode="auto">
          <a:xfrm>
            <a:off x="4609580" y="3113953"/>
            <a:ext cx="3903047" cy="18312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C63122-F5A8-CB05-D387-CBBC1BBD12D5}"/>
              </a:ext>
            </a:extLst>
          </p:cNvPr>
          <p:cNvSpPr txBox="1"/>
          <p:nvPr/>
        </p:nvSpPr>
        <p:spPr>
          <a:xfrm>
            <a:off x="4267198" y="2695383"/>
            <a:ext cx="4876802" cy="307777"/>
          </a:xfrm>
          <a:prstGeom prst="rect">
            <a:avLst/>
          </a:prstGeom>
          <a:noFill/>
        </p:spPr>
        <p:txBody>
          <a:bodyPr wrap="square">
            <a:spAutoFit/>
          </a:bodyPr>
          <a:lstStyle/>
          <a:p>
            <a:r>
              <a:rPr lang="en-US" sz="1400" b="1" dirty="0">
                <a:latin typeface="Georgia" panose="02040502050405020303" pitchFamily="18" charset="0"/>
              </a:rPr>
              <a:t>Example: Adjacent vs. co-profiling spatial omics</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Parallel Multi-Omics Study Example</a:t>
            </a:r>
          </a:p>
        </p:txBody>
      </p:sp>
      <p:pic>
        <p:nvPicPr>
          <p:cNvPr id="3" name="Picture 1" descr="figures/parallel-study-example-tcga.png"/>
          <p:cNvPicPr>
            <a:picLocks noGrp="1" noChangeAspect="1"/>
          </p:cNvPicPr>
          <p:nvPr/>
        </p:nvPicPr>
        <p:blipFill>
          <a:blip r:embed="rId3"/>
          <a:srcRect t="14718"/>
          <a:stretch>
            <a:fillRect/>
          </a:stretch>
        </p:blipFill>
        <p:spPr bwMode="auto">
          <a:xfrm>
            <a:off x="102637" y="1082351"/>
            <a:ext cx="5546240" cy="3367716"/>
          </a:xfrm>
          <a:prstGeom prst="rect">
            <a:avLst/>
          </a:prstGeom>
          <a:noFill/>
          <a:ln w="9525">
            <a:noFill/>
            <a:headEnd/>
            <a:tailEnd/>
          </a:ln>
        </p:spPr>
      </p:pic>
      <p:sp>
        <p:nvSpPr>
          <p:cNvPr id="5" name="TextBox 4">
            <a:extLst>
              <a:ext uri="{FF2B5EF4-FFF2-40B4-BE49-F238E27FC236}">
                <a16:creationId xmlns:a16="http://schemas.microsoft.com/office/drawing/2014/main" id="{818DFC20-E86E-6D4E-3E72-14FBDC5864CB}"/>
              </a:ext>
            </a:extLst>
          </p:cNvPr>
          <p:cNvSpPr txBox="1"/>
          <p:nvPr/>
        </p:nvSpPr>
        <p:spPr>
          <a:xfrm>
            <a:off x="5747658" y="1549327"/>
            <a:ext cx="3116424" cy="2585323"/>
          </a:xfrm>
          <a:prstGeom prst="rect">
            <a:avLst/>
          </a:prstGeom>
          <a:noFill/>
        </p:spPr>
        <p:txBody>
          <a:bodyPr wrap="square">
            <a:spAutoFit/>
          </a:bodyPr>
          <a:lstStyle/>
          <a:p>
            <a:r>
              <a:rPr lang="en-US" dirty="0">
                <a:latin typeface="Georgia" panose="02040502050405020303" pitchFamily="18" charset="0"/>
              </a:rPr>
              <a:t>Integrated </a:t>
            </a:r>
            <a:r>
              <a:rPr lang="en-US" b="1" dirty="0">
                <a:latin typeface="Georgia" panose="02040502050405020303" pitchFamily="18" charset="0"/>
              </a:rPr>
              <a:t>genomics, transcriptomics</a:t>
            </a:r>
            <a:r>
              <a:rPr lang="en-US" dirty="0">
                <a:latin typeface="Georgia" panose="02040502050405020303" pitchFamily="18" charset="0"/>
              </a:rPr>
              <a:t>, and clinical data from matched TCGA samples + </a:t>
            </a:r>
            <a:r>
              <a:rPr lang="en-US" b="1" dirty="0">
                <a:latin typeface="Georgia" panose="02040502050405020303" pitchFamily="18" charset="0"/>
              </a:rPr>
              <a:t>machine learning </a:t>
            </a:r>
            <a:r>
              <a:rPr lang="en-US" dirty="0">
                <a:latin typeface="Georgia" panose="02040502050405020303" pitchFamily="18" charset="0"/>
              </a:rPr>
              <a:t>improve prognosis prediction and identify treatment-relevant biomarkers in head and neck squamous cell carcinoma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A7B1-605A-013D-8A24-0D6C3AAB3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002F7-6223-7B20-D686-322AD1756BDA}"/>
              </a:ext>
            </a:extLst>
          </p:cNvPr>
          <p:cNvSpPr>
            <a:spLocks noGrp="1"/>
          </p:cNvSpPr>
          <p:nvPr>
            <p:ph type="title"/>
          </p:nvPr>
        </p:nvSpPr>
        <p:spPr>
          <a:xfrm>
            <a:off x="457200" y="205979"/>
            <a:ext cx="8229600" cy="857250"/>
          </a:xfrm>
        </p:spPr>
        <p:txBody>
          <a:bodyPr/>
          <a:lstStyle/>
          <a:p>
            <a:pPr marL="0" lvl="0" indent="0">
              <a:buNone/>
            </a:pPr>
            <a:r>
              <a:rPr dirty="0"/>
              <a:t>Parallel Multi-Omics </a:t>
            </a:r>
            <a:r>
              <a:rPr lang="en-US" dirty="0"/>
              <a:t>Databases</a:t>
            </a:r>
            <a:endParaRPr dirty="0"/>
          </a:p>
        </p:txBody>
      </p:sp>
      <p:sp>
        <p:nvSpPr>
          <p:cNvPr id="6" name="TextBox 5">
            <a:extLst>
              <a:ext uri="{FF2B5EF4-FFF2-40B4-BE49-F238E27FC236}">
                <a16:creationId xmlns:a16="http://schemas.microsoft.com/office/drawing/2014/main" id="{B91FE930-27C0-8F82-75B7-8898CA51F46A}"/>
              </a:ext>
            </a:extLst>
          </p:cNvPr>
          <p:cNvSpPr txBox="1"/>
          <p:nvPr/>
        </p:nvSpPr>
        <p:spPr>
          <a:xfrm>
            <a:off x="0" y="914400"/>
            <a:ext cx="4814596" cy="4524315"/>
          </a:xfrm>
          <a:prstGeom prst="rect">
            <a:avLst/>
          </a:prstGeom>
          <a:noFill/>
        </p:spPr>
        <p:txBody>
          <a:bodyPr wrap="square">
            <a:spAutoFit/>
          </a:bodyPr>
          <a:lstStyle/>
          <a:p>
            <a:pPr>
              <a:buNone/>
            </a:pPr>
            <a:r>
              <a:rPr lang="en-US" sz="1600" b="1" dirty="0">
                <a:latin typeface="Georgia" panose="02040502050405020303" pitchFamily="18" charset="0"/>
              </a:rPr>
              <a:t>Primary Data Resources</a:t>
            </a:r>
            <a:endParaRPr lang="en-US" sz="1600" dirty="0">
              <a:latin typeface="Georgia" panose="02040502050405020303" pitchFamily="18" charset="0"/>
            </a:endParaRPr>
          </a:p>
          <a:p>
            <a:r>
              <a:rPr lang="en-US" sz="1600" b="1" dirty="0">
                <a:latin typeface="Georgia" panose="02040502050405020303" pitchFamily="18" charset="0"/>
              </a:rPr>
              <a:t>TCGA</a:t>
            </a:r>
            <a:r>
              <a:rPr lang="en-US" sz="1600" dirty="0">
                <a:latin typeface="Georgia" panose="02040502050405020303" pitchFamily="18" charset="0"/>
              </a:rPr>
              <a:t> (The Cancer Genome Atlas): 33 cancer types; genomics, RNA-seq, methylation, CNV from same tumor samples</a:t>
            </a:r>
          </a:p>
          <a:p>
            <a:r>
              <a:rPr lang="en-US" sz="1600" b="1" dirty="0">
                <a:latin typeface="Georgia" panose="02040502050405020303" pitchFamily="18" charset="0"/>
              </a:rPr>
              <a:t>CPTAC </a:t>
            </a:r>
            <a:r>
              <a:rPr lang="en-US" sz="1600" dirty="0">
                <a:latin typeface="Georgia" panose="02040502050405020303" pitchFamily="18" charset="0"/>
              </a:rPr>
              <a:t>proteomics/</a:t>
            </a:r>
            <a:r>
              <a:rPr lang="en-US" sz="1600" dirty="0" err="1">
                <a:latin typeface="Georgia" panose="02040502050405020303" pitchFamily="18" charset="0"/>
              </a:rPr>
              <a:t>phosphoproteomics</a:t>
            </a:r>
            <a:r>
              <a:rPr lang="en-US" sz="1600" dirty="0">
                <a:latin typeface="Georgia" panose="02040502050405020303" pitchFamily="18" charset="0"/>
              </a:rPr>
              <a:t> to TCGA samples</a:t>
            </a:r>
          </a:p>
          <a:p>
            <a:r>
              <a:rPr lang="en-US" sz="1600" b="1" dirty="0">
                <a:latin typeface="Georgia" panose="02040502050405020303" pitchFamily="18" charset="0"/>
              </a:rPr>
              <a:t>ICGC </a:t>
            </a:r>
            <a:r>
              <a:rPr lang="en-US" sz="1600" dirty="0">
                <a:latin typeface="Georgia" panose="02040502050405020303" pitchFamily="18" charset="0"/>
              </a:rPr>
              <a:t>International cancer genomics, matched multi-omics</a:t>
            </a:r>
          </a:p>
          <a:p>
            <a:r>
              <a:rPr lang="en-US" sz="1600" b="1" dirty="0">
                <a:latin typeface="Georgia" panose="02040502050405020303" pitchFamily="18" charset="0"/>
              </a:rPr>
              <a:t>TARGET</a:t>
            </a:r>
            <a:r>
              <a:rPr lang="en-US" sz="1600" dirty="0">
                <a:latin typeface="Georgia" panose="02040502050405020303" pitchFamily="18" charset="0"/>
              </a:rPr>
              <a:t>: Pediatric cancers with matched multi-omics</a:t>
            </a:r>
          </a:p>
          <a:p>
            <a:r>
              <a:rPr lang="en-US" sz="1600" b="1" dirty="0" err="1">
                <a:latin typeface="Georgia" panose="02040502050405020303" pitchFamily="18" charset="0"/>
              </a:rPr>
              <a:t>BeatAML</a:t>
            </a:r>
            <a:r>
              <a:rPr lang="en-US" sz="1600" dirty="0">
                <a:latin typeface="Georgia" panose="02040502050405020303" pitchFamily="18" charset="0"/>
              </a:rPr>
              <a:t>: Acute myeloid leukemia with matched multi-omics plus drug response</a:t>
            </a:r>
          </a:p>
          <a:p>
            <a:r>
              <a:rPr lang="en-US" sz="1600" b="1" dirty="0">
                <a:latin typeface="Georgia" panose="02040502050405020303" pitchFamily="18" charset="0"/>
              </a:rPr>
              <a:t>CCLE</a:t>
            </a:r>
            <a:r>
              <a:rPr lang="en-US" sz="1600" dirty="0">
                <a:latin typeface="Georgia" panose="02040502050405020303" pitchFamily="18" charset="0"/>
              </a:rPr>
              <a:t> ~1,000 cancer cell lines with matched genomics/transcriptomics/proteomics</a:t>
            </a:r>
          </a:p>
          <a:p>
            <a:r>
              <a:rPr lang="en-US" sz="1600" b="1" dirty="0" err="1">
                <a:latin typeface="Georgia" panose="02040502050405020303" pitchFamily="18" charset="0"/>
              </a:rPr>
              <a:t>DepMap</a:t>
            </a:r>
            <a:r>
              <a:rPr lang="en-US" sz="1600" b="1" dirty="0">
                <a:latin typeface="Georgia" panose="02040502050405020303" pitchFamily="18" charset="0"/>
              </a:rPr>
              <a:t> </a:t>
            </a:r>
            <a:r>
              <a:rPr lang="en-US" sz="1600" dirty="0">
                <a:latin typeface="Georgia" panose="02040502050405020303" pitchFamily="18" charset="0"/>
              </a:rPr>
              <a:t>(Cancer Dependency Map): Builds on CCLE, adds CRISPR screens</a:t>
            </a:r>
          </a:p>
          <a:p>
            <a:r>
              <a:rPr lang="en-US" sz="1600" b="1" dirty="0" err="1">
                <a:latin typeface="Georgia" panose="02040502050405020303" pitchFamily="18" charset="0"/>
              </a:rPr>
              <a:t>GTEx</a:t>
            </a:r>
            <a:r>
              <a:rPr lang="en-US" sz="1600" b="1" dirty="0">
                <a:latin typeface="Georgia" panose="02040502050405020303" pitchFamily="18" charset="0"/>
              </a:rPr>
              <a:t>: </a:t>
            </a:r>
            <a:r>
              <a:rPr lang="en-US" sz="1600" dirty="0">
                <a:latin typeface="Georgia" panose="02040502050405020303" pitchFamily="18" charset="0"/>
              </a:rPr>
              <a:t>54 normal tissues, matched WGS + RNA</a:t>
            </a:r>
          </a:p>
          <a:p>
            <a:endParaRPr lang="en-US" sz="1600" dirty="0">
              <a:latin typeface="Georgia" panose="02040502050405020303" pitchFamily="18" charset="0"/>
            </a:endParaRPr>
          </a:p>
        </p:txBody>
      </p:sp>
      <p:sp>
        <p:nvSpPr>
          <p:cNvPr id="8" name="TextBox 7">
            <a:extLst>
              <a:ext uri="{FF2B5EF4-FFF2-40B4-BE49-F238E27FC236}">
                <a16:creationId xmlns:a16="http://schemas.microsoft.com/office/drawing/2014/main" id="{C45654AE-23AE-306E-2A6B-5BE0B74AB7F6}"/>
              </a:ext>
            </a:extLst>
          </p:cNvPr>
          <p:cNvSpPr txBox="1"/>
          <p:nvPr/>
        </p:nvSpPr>
        <p:spPr>
          <a:xfrm>
            <a:off x="4749283" y="884291"/>
            <a:ext cx="4590660" cy="2554545"/>
          </a:xfrm>
          <a:prstGeom prst="rect">
            <a:avLst/>
          </a:prstGeom>
          <a:noFill/>
        </p:spPr>
        <p:txBody>
          <a:bodyPr wrap="square">
            <a:spAutoFit/>
          </a:bodyPr>
          <a:lstStyle/>
          <a:p>
            <a:r>
              <a:rPr lang="en-US" sz="1600" b="1" dirty="0">
                <a:latin typeface="Georgia" panose="02040502050405020303" pitchFamily="18" charset="0"/>
              </a:rPr>
              <a:t>Access Portals/Analysis Platforms</a:t>
            </a:r>
          </a:p>
          <a:p>
            <a:r>
              <a:rPr lang="en-US" sz="1600" b="1" dirty="0">
                <a:latin typeface="Georgia" panose="02040502050405020303" pitchFamily="18" charset="0"/>
              </a:rPr>
              <a:t>GDC Data Portal </a:t>
            </a:r>
            <a:r>
              <a:rPr lang="en-US" sz="1600" dirty="0">
                <a:latin typeface="Georgia" panose="02040502050405020303" pitchFamily="18" charset="0"/>
              </a:rPr>
              <a:t>(Genomic Data Commons): Hosts and provides access to TCGA and TARGET data</a:t>
            </a:r>
          </a:p>
          <a:p>
            <a:r>
              <a:rPr lang="en-US" sz="1600" b="1" dirty="0" err="1">
                <a:latin typeface="Georgia" panose="02040502050405020303" pitchFamily="18" charset="0"/>
              </a:rPr>
              <a:t>cBioPortal</a:t>
            </a:r>
            <a:r>
              <a:rPr lang="en-US" sz="1600" b="1" dirty="0">
                <a:latin typeface="Georgia" panose="02040502050405020303" pitchFamily="18" charset="0"/>
              </a:rPr>
              <a:t>: </a:t>
            </a:r>
            <a:r>
              <a:rPr lang="en-US" sz="1600" dirty="0">
                <a:latin typeface="Georgia" panose="02040502050405020303" pitchFamily="18" charset="0"/>
              </a:rPr>
              <a:t>Visualization and analysis platform for TCGA and other cancer studies</a:t>
            </a:r>
          </a:p>
          <a:p>
            <a:r>
              <a:rPr lang="en-US" sz="1600" b="1" dirty="0">
                <a:latin typeface="Georgia" panose="02040502050405020303" pitchFamily="18" charset="0"/>
              </a:rPr>
              <a:t>UCSC Xena: </a:t>
            </a:r>
            <a:r>
              <a:rPr lang="en-US" sz="1600" dirty="0">
                <a:latin typeface="Georgia" panose="02040502050405020303" pitchFamily="18" charset="0"/>
              </a:rPr>
              <a:t>Integrative multi-omics analysis and visualization browser</a:t>
            </a:r>
          </a:p>
          <a:p>
            <a:r>
              <a:rPr lang="en-US" sz="1600" b="1" dirty="0" err="1">
                <a:latin typeface="Georgia" panose="02040502050405020303" pitchFamily="18" charset="0"/>
              </a:rPr>
              <a:t>LinkedOmics</a:t>
            </a:r>
            <a:r>
              <a:rPr lang="en-US" sz="1600" b="1" dirty="0">
                <a:latin typeface="Georgia" panose="02040502050405020303" pitchFamily="18" charset="0"/>
              </a:rPr>
              <a:t>: </a:t>
            </a:r>
            <a:r>
              <a:rPr lang="en-US" sz="1600" dirty="0">
                <a:latin typeface="Georgia" panose="02040502050405020303" pitchFamily="18" charset="0"/>
              </a:rPr>
              <a:t>Multi-omics correlation and pathway analysis tool</a:t>
            </a:r>
          </a:p>
        </p:txBody>
      </p:sp>
    </p:spTree>
    <p:extLst>
      <p:ext uri="{BB962C8B-B14F-4D97-AF65-F5344CB8AC3E}">
        <p14:creationId xmlns:p14="http://schemas.microsoft.com/office/powerpoint/2010/main" val="2048701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49" y="213930"/>
            <a:ext cx="8229600" cy="857250"/>
          </a:xfrm>
        </p:spPr>
        <p:txBody>
          <a:bodyPr/>
          <a:lstStyle/>
          <a:p>
            <a:pPr marL="0" lvl="0" indent="0">
              <a:buNone/>
            </a:pPr>
            <a:r>
              <a:rPr dirty="0"/>
              <a:t>Joint Profiling</a:t>
            </a:r>
            <a:r>
              <a:rPr lang="en-US" dirty="0"/>
              <a:t>: Single-Cell Multi-Omics</a:t>
            </a:r>
            <a:endParaRPr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6017312"/>
              </p:ext>
            </p:extLst>
          </p:nvPr>
        </p:nvGraphicFramePr>
        <p:xfrm>
          <a:off x="457200" y="1193800"/>
          <a:ext cx="8229600" cy="1485900"/>
        </p:xfrm>
        <a:graphic>
          <a:graphicData uri="http://schemas.openxmlformats.org/drawingml/2006/table">
            <a:tbl>
              <a:tblPr firstRow="1" bandRow="1">
                <a:tableStyleId>{073A0DAA-6AF3-43AB-8588-CEC1D06C72B9}</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0" dirty="0">
                          <a:latin typeface="Georgia" panose="02040502050405020303" pitchFamily="18" charset="0"/>
                        </a:rPr>
                        <a:t>Omics Combination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Technologies</a:t>
                      </a:r>
                      <a:endParaRPr b="0" i="0" dirty="0">
                        <a:latin typeface="Georgia" panose="02040502050405020303" pitchFamily="18" charset="0"/>
                      </a:endParaRPr>
                    </a:p>
                  </a:txBody>
                  <a:tcPr/>
                </a:tc>
                <a:extLst>
                  <a:ext uri="{0D108BD9-81ED-4DB2-BD59-A6C34878D82A}">
                    <a16:rowId xmlns:a16="http://schemas.microsoft.com/office/drawing/2014/main" val="10000"/>
                  </a:ext>
                </a:extLst>
              </a:tr>
              <a:tr h="0">
                <a:tc>
                  <a:txBody>
                    <a:bodyPr/>
                    <a:lstStyle/>
                    <a:p>
                      <a:pPr marL="0" lvl="0" indent="0">
                        <a:buNone/>
                      </a:pPr>
                      <a:r>
                        <a:rPr b="0" dirty="0">
                          <a:latin typeface="Georgia" panose="02040502050405020303" pitchFamily="18" charset="0"/>
                        </a:rPr>
                        <a:t>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G&amp;T-seq, TARGET-seq, sci-L3</a:t>
                      </a:r>
                      <a:endParaRPr b="0" i="0" dirty="0">
                        <a:latin typeface="Georgia" panose="02040502050405020303" pitchFamily="18" charset="0"/>
                      </a:endParaRPr>
                    </a:p>
                  </a:txBody>
                  <a:tcPr/>
                </a:tc>
                <a:extLst>
                  <a:ext uri="{0D108BD9-81ED-4DB2-BD59-A6C34878D82A}">
                    <a16:rowId xmlns:a16="http://schemas.microsoft.com/office/drawing/2014/main" val="10001"/>
                  </a:ext>
                </a:extLst>
              </a:tr>
              <a:tr h="0">
                <a:tc>
                  <a:txBody>
                    <a:bodyPr/>
                    <a:lstStyle/>
                    <a:p>
                      <a:pPr marL="0" lvl="0" indent="0">
                        <a:buNone/>
                      </a:pPr>
                      <a:r>
                        <a:rPr b="0" dirty="0">
                          <a:latin typeface="Georgia" panose="02040502050405020303" pitchFamily="18" charset="0"/>
                        </a:rPr>
                        <a:t>Epigenome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sci-CAR, SNARE-seq, SHARE-seq</a:t>
                      </a:r>
                      <a:endParaRPr b="0" i="0" dirty="0">
                        <a:latin typeface="Georgia" panose="02040502050405020303" pitchFamily="18" charset="0"/>
                      </a:endParaRPr>
                    </a:p>
                  </a:txBody>
                  <a:tcPr/>
                </a:tc>
                <a:extLst>
                  <a:ext uri="{0D108BD9-81ED-4DB2-BD59-A6C34878D82A}">
                    <a16:rowId xmlns:a16="http://schemas.microsoft.com/office/drawing/2014/main" val="10002"/>
                  </a:ext>
                </a:extLst>
              </a:tr>
              <a:tr h="0">
                <a:tc>
                  <a:txBody>
                    <a:bodyPr/>
                    <a:lstStyle/>
                    <a:p>
                      <a:pPr marL="0" lvl="0" indent="0">
                        <a:buNone/>
                      </a:pPr>
                      <a:r>
                        <a:rPr b="0" dirty="0">
                          <a:latin typeface="Georgia" panose="02040502050405020303" pitchFamily="18" charset="0"/>
                        </a:rPr>
                        <a:t>Transcriptome + Protein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CITE-seq, REAP-seq, ASAP-seq</a:t>
                      </a:r>
                      <a:endParaRPr b="0" i="0" dirty="0">
                        <a:latin typeface="Georgia" panose="02040502050405020303" pitchFamily="18" charset="0"/>
                      </a:endParaRPr>
                    </a:p>
                  </a:txBody>
                  <a:tcPr/>
                </a:tc>
                <a:extLst>
                  <a:ext uri="{0D108BD9-81ED-4DB2-BD59-A6C34878D82A}">
                    <a16:rowId xmlns:a16="http://schemas.microsoft.com/office/drawing/2014/main" val="10003"/>
                  </a:ext>
                </a:extLst>
              </a:tr>
              <a:tr h="0">
                <a:tc>
                  <a:txBody>
                    <a:bodyPr/>
                    <a:lstStyle/>
                    <a:p>
                      <a:pPr marL="0" lvl="0" indent="0">
                        <a:buNone/>
                      </a:pPr>
                      <a:r>
                        <a:rPr b="0" dirty="0">
                          <a:latin typeface="Georgia" panose="02040502050405020303" pitchFamily="18" charset="0"/>
                        </a:rPr>
                        <a:t>Triple Modality</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TEA-seq, DOGMA-seq</a:t>
                      </a:r>
                      <a:endParaRPr b="0" i="0" dirty="0">
                        <a:latin typeface="Georgia" panose="02040502050405020303" pitchFamily="18" charset="0"/>
                      </a:endParaRPr>
                    </a:p>
                  </a:txBody>
                  <a:tcPr/>
                </a:tc>
                <a:extLst>
                  <a:ext uri="{0D108BD9-81ED-4DB2-BD59-A6C34878D82A}">
                    <a16:rowId xmlns:a16="http://schemas.microsoft.com/office/drawing/2014/main" val="10004"/>
                  </a:ext>
                </a:extLst>
              </a:tr>
            </a:tbl>
          </a:graphicData>
        </a:graphic>
      </p:graphicFrame>
      <p:sp>
        <p:nvSpPr>
          <p:cNvPr id="3" name="Content Placeholder 2">
            <a:extLst>
              <a:ext uri="{FF2B5EF4-FFF2-40B4-BE49-F238E27FC236}">
                <a16:creationId xmlns:a16="http://schemas.microsoft.com/office/drawing/2014/main" id="{9486A92F-6A6B-A169-1D37-92FCDCD1FC64}"/>
              </a:ext>
            </a:extLst>
          </p:cNvPr>
          <p:cNvSpPr txBox="1">
            <a:spLocks/>
          </p:cNvSpPr>
          <p:nvPr/>
        </p:nvSpPr>
        <p:spPr>
          <a:xfrm>
            <a:off x="409492" y="2806314"/>
            <a:ext cx="8229600" cy="2020128"/>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b="1" dirty="0"/>
              <a:t>Advantage:</a:t>
            </a:r>
            <a:r>
              <a:rPr lang="en-US" dirty="0"/>
              <a:t> All measurements from the same cells</a:t>
            </a:r>
          </a:p>
          <a:p>
            <a:r>
              <a:rPr lang="en-US" dirty="0"/>
              <a:t>Eliminates batch effects between modalities</a:t>
            </a:r>
          </a:p>
          <a:p>
            <a:r>
              <a:rPr lang="en-US" dirty="0"/>
              <a:t>Reveals cell-level regulatory relationships</a:t>
            </a:r>
          </a:p>
          <a:p>
            <a:r>
              <a:rPr lang="en-US" dirty="0"/>
              <a:t>Spatial multi-omics maintains tissue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rcRect l="47695" t="52982"/>
          <a:stretch>
            <a:fillRect/>
          </a:stretch>
        </p:blipFill>
        <p:spPr bwMode="auto">
          <a:xfrm>
            <a:off x="345232" y="923731"/>
            <a:ext cx="4022592" cy="3629608"/>
          </a:xfrm>
          <a:prstGeom prst="rect">
            <a:avLst/>
          </a:prstGeom>
          <a:noFill/>
          <a:ln w="9525">
            <a:noFill/>
            <a:headEnd/>
            <a:tailEnd/>
          </a:ln>
        </p:spPr>
      </p:pic>
      <p:sp>
        <p:nvSpPr>
          <p:cNvPr id="5" name="TextBox 4">
            <a:extLst>
              <a:ext uri="{FF2B5EF4-FFF2-40B4-BE49-F238E27FC236}">
                <a16:creationId xmlns:a16="http://schemas.microsoft.com/office/drawing/2014/main" id="{7B7AD876-5E1B-2AA2-FFAD-FA85E9B8D415}"/>
              </a:ext>
            </a:extLst>
          </p:cNvPr>
          <p:cNvSpPr txBox="1"/>
          <p:nvPr/>
        </p:nvSpPr>
        <p:spPr>
          <a:xfrm>
            <a:off x="4665306" y="1293277"/>
            <a:ext cx="4068147" cy="2800767"/>
          </a:xfrm>
          <a:prstGeom prst="rect">
            <a:avLst/>
          </a:prstGeom>
          <a:noFill/>
        </p:spPr>
        <p:txBody>
          <a:bodyPr wrap="square">
            <a:spAutoFit/>
          </a:bodyPr>
          <a:lstStyle/>
          <a:p>
            <a:pPr marL="0" lvl="0" indent="0">
              <a:buNone/>
            </a:pPr>
            <a:r>
              <a:rPr lang="en-US" sz="1600" dirty="0">
                <a:latin typeface="Georgia" panose="02040502050405020303" pitchFamily="18" charset="0"/>
              </a:rPr>
              <a:t>Integrated spatial omics of metabolic reprogramming in pancreatic cancer.</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Study integrated spatial </a:t>
            </a:r>
            <a:r>
              <a:rPr lang="en-US" sz="1600" b="1" dirty="0">
                <a:latin typeface="Georgia" panose="02040502050405020303" pitchFamily="18" charset="0"/>
              </a:rPr>
              <a:t>metabolomics </a:t>
            </a:r>
            <a:r>
              <a:rPr lang="en-US" sz="1600" dirty="0">
                <a:latin typeface="Georgia" panose="02040502050405020303" pitchFamily="18" charset="0"/>
              </a:rPr>
              <a:t>with spatial </a:t>
            </a:r>
            <a:r>
              <a:rPr lang="en-US" sz="1600" b="1" dirty="0">
                <a:latin typeface="Georgia" panose="02040502050405020303" pitchFamily="18" charset="0"/>
              </a:rPr>
              <a:t>transcriptomics</a:t>
            </a:r>
            <a:r>
              <a:rPr lang="en-US" sz="1600" dirty="0">
                <a:latin typeface="Georgia" panose="02040502050405020303" pitchFamily="18" charset="0"/>
              </a:rPr>
              <a:t> and </a:t>
            </a:r>
            <a:r>
              <a:rPr lang="en-US" sz="1600" b="1" dirty="0">
                <a:latin typeface="Georgia" panose="02040502050405020303" pitchFamily="18" charset="0"/>
              </a:rPr>
              <a:t>proteomics</a:t>
            </a:r>
            <a:r>
              <a:rPr lang="en-US" sz="1600" dirty="0">
                <a:latin typeface="Georgia" panose="02040502050405020303" pitchFamily="18" charset="0"/>
              </a:rPr>
              <a:t> to map metabolic rewiring.</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Enzyme expression corresponds to metabolite spatial distribution, revealing metabolic compartmentalization and tumor-stroma metabolic crosstalk.</a:t>
            </a:r>
          </a:p>
        </p:txBody>
      </p:sp>
      <p:sp>
        <p:nvSpPr>
          <p:cNvPr id="6" name="Rectangle 5">
            <a:extLst>
              <a:ext uri="{FF2B5EF4-FFF2-40B4-BE49-F238E27FC236}">
                <a16:creationId xmlns:a16="http://schemas.microsoft.com/office/drawing/2014/main" id="{4B38F78D-58F7-3316-0574-785B1A2FA6A0}"/>
              </a:ext>
            </a:extLst>
          </p:cNvPr>
          <p:cNvSpPr/>
          <p:nvPr/>
        </p:nvSpPr>
        <p:spPr>
          <a:xfrm>
            <a:off x="261336" y="4101001"/>
            <a:ext cx="1026287" cy="5052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Welcome to the Multi-Omics Integration Series</a:t>
            </a:r>
            <a:r>
              <a:rPr lang="en-US" dirty="0"/>
              <a:t>!</a:t>
            </a:r>
            <a:endParaRPr dirty="0"/>
          </a:p>
        </p:txBody>
      </p:sp>
      <p:sp>
        <p:nvSpPr>
          <p:cNvPr id="3" name="Content Placeholder 2"/>
          <p:cNvSpPr>
            <a:spLocks noGrp="1"/>
          </p:cNvSpPr>
          <p:nvPr>
            <p:ph idx="1"/>
          </p:nvPr>
        </p:nvSpPr>
        <p:spPr/>
        <p:txBody>
          <a:bodyPr>
            <a:normAutofit lnSpcReduction="10000"/>
          </a:bodyPr>
          <a:lstStyle/>
          <a:p>
            <a:pPr marL="0" lvl="0" indent="0">
              <a:buNone/>
            </a:pPr>
            <a:r>
              <a:rPr dirty="0"/>
              <a:t>This </a:t>
            </a:r>
            <a:r>
              <a:rPr lang="en-US" dirty="0"/>
              <a:t>intro</a:t>
            </a:r>
            <a:r>
              <a:rPr dirty="0"/>
              <a:t> session will </a:t>
            </a:r>
            <a:r>
              <a:rPr lang="en-US" dirty="0"/>
              <a:t>cover</a:t>
            </a:r>
            <a:r>
              <a:rPr dirty="0"/>
              <a:t>: </a:t>
            </a:r>
            <a:endParaRPr lang="en-US" dirty="0"/>
          </a:p>
          <a:p>
            <a:r>
              <a:rPr dirty="0"/>
              <a:t>What </a:t>
            </a:r>
            <a:r>
              <a:rPr b="1" dirty="0"/>
              <a:t>each omics layer </a:t>
            </a:r>
            <a:r>
              <a:rPr dirty="0"/>
              <a:t>measures and why it matters</a:t>
            </a:r>
            <a:endParaRPr lang="en-US" dirty="0"/>
          </a:p>
          <a:p>
            <a:r>
              <a:rPr b="1" dirty="0"/>
              <a:t>Study design </a:t>
            </a:r>
            <a:r>
              <a:rPr dirty="0"/>
              <a:t>frameworks: parallel vs joint profiling</a:t>
            </a:r>
            <a:endParaRPr lang="en-US" dirty="0"/>
          </a:p>
          <a:p>
            <a:r>
              <a:rPr b="1" dirty="0"/>
              <a:t>Analy</a:t>
            </a:r>
            <a:r>
              <a:rPr lang="en-US" b="1" dirty="0"/>
              <a:t>sis insights</a:t>
            </a:r>
            <a:r>
              <a:rPr b="1" dirty="0"/>
              <a:t>: </a:t>
            </a:r>
            <a:r>
              <a:rPr dirty="0"/>
              <a:t>sample-focused vs feature-focused</a:t>
            </a:r>
            <a:endParaRPr lang="en-US" dirty="0"/>
          </a:p>
          <a:p>
            <a:r>
              <a:rPr dirty="0"/>
              <a:t>Key </a:t>
            </a:r>
            <a:r>
              <a:rPr b="1" dirty="0"/>
              <a:t>challenges</a:t>
            </a:r>
            <a:r>
              <a:rPr dirty="0"/>
              <a:t> facing the field</a:t>
            </a:r>
            <a:endParaRPr lang="en-US" dirty="0"/>
          </a:p>
          <a:p>
            <a:pPr marL="0" lvl="0" indent="0">
              <a:buNone/>
            </a:pPr>
            <a:endParaRPr dirty="0"/>
          </a:p>
          <a:p>
            <a:pPr marL="0" lvl="0" indent="0">
              <a:buNone/>
            </a:pPr>
            <a:r>
              <a:rPr b="1" dirty="0"/>
              <a:t>Goal:</a:t>
            </a:r>
            <a:r>
              <a:rPr dirty="0"/>
              <a:t> Prepare to critically engage with upcoming </a:t>
            </a:r>
            <a:r>
              <a:rPr lang="en-US" dirty="0"/>
              <a:t>journal club sessions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Two </a:t>
            </a:r>
            <a:r>
              <a:rPr lang="en-US" dirty="0"/>
              <a:t>Types of Insights From Multi-Omics Analysis</a:t>
            </a:r>
            <a:endParaRPr dirty="0"/>
          </a:p>
        </p:txBody>
      </p:sp>
      <p:pic>
        <p:nvPicPr>
          <p:cNvPr id="3" name="Picture 1" descr="figures/integration-approaches.png"/>
          <p:cNvPicPr>
            <a:picLocks noGrp="1" noChangeAspect="1"/>
          </p:cNvPicPr>
          <p:nvPr/>
        </p:nvPicPr>
        <p:blipFill>
          <a:blip r:embed="rId3"/>
          <a:stretch>
            <a:fillRect/>
          </a:stretch>
        </p:blipFill>
        <p:spPr bwMode="auto">
          <a:xfrm>
            <a:off x="363894" y="1328057"/>
            <a:ext cx="4038600" cy="27305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rPr sz="2100" dirty="0"/>
              <a:t>Sample-Focused: </a:t>
            </a:r>
            <a:r>
              <a:rPr lang="en-US" sz="2100" dirty="0"/>
              <a:t>Classify Samples (</a:t>
            </a:r>
            <a:r>
              <a:rPr sz="2100" dirty="0"/>
              <a:t>Molecular Subtyping</a:t>
            </a:r>
            <a:r>
              <a:rPr lang="en-US" sz="2100" dirty="0"/>
              <a:t>)</a:t>
            </a:r>
            <a:endParaRPr sz="2100" dirty="0"/>
          </a:p>
        </p:txBody>
      </p:sp>
      <p:pic>
        <p:nvPicPr>
          <p:cNvPr id="3" name="Picture 1" descr="figures/sample-focused-clustering.png"/>
          <p:cNvPicPr>
            <a:picLocks noGrp="1" noChangeAspect="1"/>
          </p:cNvPicPr>
          <p:nvPr/>
        </p:nvPicPr>
        <p:blipFill>
          <a:blip r:embed="rId3"/>
          <a:stretch>
            <a:fillRect/>
          </a:stretch>
        </p:blipFill>
        <p:spPr bwMode="auto">
          <a:xfrm>
            <a:off x="82715" y="979114"/>
            <a:ext cx="3852447" cy="4164386"/>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Feature-Focused: </a:t>
            </a:r>
            <a:r>
              <a:rPr lang="en-US" dirty="0"/>
              <a:t>Identify </a:t>
            </a:r>
            <a:r>
              <a:rPr dirty="0"/>
              <a:t>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79623" y="939358"/>
            <a:ext cx="3903979" cy="4071728"/>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320040"/>
            <a:ext cx="457200" cy="457200"/>
          </a:xfrm>
          <a:prstGeom prst="rect">
            <a:avLst/>
          </a:prstGeom>
        </p:spPr>
      </p:pic>
      <p:sp>
        <p:nvSpPr>
          <p:cNvPr id="4" name="Text 1"/>
          <p:cNvSpPr/>
          <p:nvPr/>
        </p:nvSpPr>
        <p:spPr>
          <a:xfrm>
            <a:off x="1143000" y="182880"/>
            <a:ext cx="7498080" cy="64008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latin typeface="Georgia" panose="02040502050405020303" pitchFamily="18" charset="0"/>
            </a:endParaRPr>
          </a:p>
        </p:txBody>
      </p:sp>
      <p:sp>
        <p:nvSpPr>
          <p:cNvPr id="5" name="Text 2"/>
          <p:cNvSpPr/>
          <p:nvPr/>
        </p:nvSpPr>
        <p:spPr>
          <a:xfrm>
            <a:off x="1143000" y="777240"/>
            <a:ext cx="7498080" cy="41148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omics layer is analyzed separately, then results are compared post hoc</a:t>
            </a:r>
            <a:endParaRPr lang="en-US" sz="1300" dirty="0">
              <a:latin typeface="Georgia" panose="02040502050405020303" pitchFamily="18" charset="0"/>
            </a:endParaRPr>
          </a:p>
        </p:txBody>
      </p:sp>
      <p:sp>
        <p:nvSpPr>
          <p:cNvPr id="6" name="Shape 3"/>
          <p:cNvSpPr/>
          <p:nvPr/>
        </p:nvSpPr>
        <p:spPr>
          <a:xfrm>
            <a:off x="54864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8580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latin typeface="Georgia" panose="02040502050405020303" pitchFamily="18" charset="0"/>
            </a:endParaRPr>
          </a:p>
        </p:txBody>
      </p:sp>
      <p:sp>
        <p:nvSpPr>
          <p:cNvPr id="9" name="Text 6"/>
          <p:cNvSpPr/>
          <p:nvPr/>
        </p:nvSpPr>
        <p:spPr>
          <a:xfrm>
            <a:off x="118872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latin typeface="Georgia" panose="02040502050405020303" pitchFamily="18" charset="0"/>
            </a:endParaRPr>
          </a:p>
        </p:txBody>
      </p:sp>
      <p:pic>
        <p:nvPicPr>
          <p:cNvPr id="10" name="Image 1" descr="preencoded.png"/>
          <p:cNvPicPr>
            <a:picLocks noChangeAspect="1"/>
          </p:cNvPicPr>
          <p:nvPr/>
        </p:nvPicPr>
        <p:blipFill>
          <a:blip r:embed="rId4"/>
          <a:stretch>
            <a:fillRect/>
          </a:stretch>
        </p:blipFill>
        <p:spPr>
          <a:xfrm>
            <a:off x="731520" y="2560320"/>
            <a:ext cx="292608" cy="292608"/>
          </a:xfrm>
          <a:prstGeom prst="rect">
            <a:avLst/>
          </a:prstGeom>
        </p:spPr>
      </p:pic>
      <p:sp>
        <p:nvSpPr>
          <p:cNvPr id="11" name="Text 7"/>
          <p:cNvSpPr/>
          <p:nvPr/>
        </p:nvSpPr>
        <p:spPr>
          <a:xfrm>
            <a:off x="1115568" y="251460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RNA-seq → DESeq2 / edgeR</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gene expression</a:t>
            </a:r>
            <a:endParaRPr lang="en-US" sz="1000" dirty="0">
              <a:latin typeface="Georgia" panose="02040502050405020303" pitchFamily="18" charset="0"/>
            </a:endParaRPr>
          </a:p>
        </p:txBody>
      </p:sp>
      <p:pic>
        <p:nvPicPr>
          <p:cNvPr id="12" name="Image 2" descr="preencoded.png"/>
          <p:cNvPicPr>
            <a:picLocks noChangeAspect="1"/>
          </p:cNvPicPr>
          <p:nvPr/>
        </p:nvPicPr>
        <p:blipFill>
          <a:blip r:embed="rId5"/>
          <a:stretch>
            <a:fillRect/>
          </a:stretch>
        </p:blipFill>
        <p:spPr>
          <a:xfrm>
            <a:off x="731520" y="3200400"/>
            <a:ext cx="292608" cy="292608"/>
          </a:xfrm>
          <a:prstGeom prst="rect">
            <a:avLst/>
          </a:prstGeom>
        </p:spPr>
      </p:pic>
      <p:sp>
        <p:nvSpPr>
          <p:cNvPr id="13" name="Text 8"/>
          <p:cNvSpPr/>
          <p:nvPr/>
        </p:nvSpPr>
        <p:spPr>
          <a:xfrm>
            <a:off x="1115568" y="315468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Methylation → limma / DMRcate</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CpG analysis</a:t>
            </a:r>
            <a:endParaRPr lang="en-US" sz="1000" dirty="0">
              <a:latin typeface="Georgia" panose="02040502050405020303" pitchFamily="18" charset="0"/>
            </a:endParaRPr>
          </a:p>
        </p:txBody>
      </p:sp>
      <p:pic>
        <p:nvPicPr>
          <p:cNvPr id="14" name="Image 3" descr="preencoded.png"/>
          <p:cNvPicPr>
            <a:picLocks noChangeAspect="1"/>
          </p:cNvPicPr>
          <p:nvPr/>
        </p:nvPicPr>
        <p:blipFill>
          <a:blip r:embed="rId6"/>
          <a:stretch>
            <a:fillRect/>
          </a:stretch>
        </p:blipFill>
        <p:spPr>
          <a:xfrm>
            <a:off x="731520" y="3840480"/>
            <a:ext cx="292608" cy="292608"/>
          </a:xfrm>
          <a:prstGeom prst="rect">
            <a:avLst/>
          </a:prstGeom>
        </p:spPr>
      </p:pic>
      <p:sp>
        <p:nvSpPr>
          <p:cNvPr id="15" name="Text 9"/>
          <p:cNvSpPr/>
          <p:nvPr/>
        </p:nvSpPr>
        <p:spPr>
          <a:xfrm>
            <a:off x="1115568" y="379476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Proteomics → MaxQuant / Perseus</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protein abundance</a:t>
            </a:r>
            <a:endParaRPr lang="en-US" sz="1000" dirty="0">
              <a:latin typeface="Georgia" panose="02040502050405020303" pitchFamily="18" charset="0"/>
            </a:endParaRPr>
          </a:p>
        </p:txBody>
      </p:sp>
      <p:pic>
        <p:nvPicPr>
          <p:cNvPr id="16" name="Image 4" descr="preencoded.png"/>
          <p:cNvPicPr>
            <a:picLocks noChangeAspect="1"/>
          </p:cNvPicPr>
          <p:nvPr/>
        </p:nvPicPr>
        <p:blipFill>
          <a:blip r:embed="rId7"/>
          <a:stretch>
            <a:fillRect/>
          </a:stretch>
        </p:blipFill>
        <p:spPr>
          <a:xfrm>
            <a:off x="3063240" y="2971800"/>
            <a:ext cx="320040" cy="320040"/>
          </a:xfrm>
          <a:prstGeom prst="rect">
            <a:avLst/>
          </a:prstGeom>
        </p:spPr>
      </p:pic>
      <p:sp>
        <p:nvSpPr>
          <p:cNvPr id="17" name="Shape 10"/>
          <p:cNvSpPr/>
          <p:nvPr/>
        </p:nvSpPr>
        <p:spPr>
          <a:xfrm>
            <a:off x="333756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18" name="Shape 11"/>
          <p:cNvSpPr/>
          <p:nvPr/>
        </p:nvSpPr>
        <p:spPr>
          <a:xfrm>
            <a:off x="333756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19" name="Text 12"/>
          <p:cNvSpPr/>
          <p:nvPr/>
        </p:nvSpPr>
        <p:spPr>
          <a:xfrm>
            <a:off x="347472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latin typeface="Georgia" panose="02040502050405020303" pitchFamily="18" charset="0"/>
            </a:endParaRPr>
          </a:p>
        </p:txBody>
      </p:sp>
      <p:sp>
        <p:nvSpPr>
          <p:cNvPr id="20" name="Text 13"/>
          <p:cNvSpPr/>
          <p:nvPr/>
        </p:nvSpPr>
        <p:spPr>
          <a:xfrm>
            <a:off x="397764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latin typeface="Georgia" panose="02040502050405020303" pitchFamily="18" charset="0"/>
            </a:endParaRPr>
          </a:p>
        </p:txBody>
      </p:sp>
      <p:sp>
        <p:nvSpPr>
          <p:cNvPr id="21" name="Text 14"/>
          <p:cNvSpPr/>
          <p:nvPr/>
        </p:nvSpPr>
        <p:spPr>
          <a:xfrm>
            <a:off x="3520440" y="2514600"/>
            <a:ext cx="2194560" cy="1920240"/>
          </a:xfrm>
          <a:prstGeom prst="rect">
            <a:avLst/>
          </a:prstGeom>
          <a:noFill/>
          <a:ln/>
        </p:spPr>
        <p:txBody>
          <a:bodyPr wrap="square" lIns="0" tIns="0" rIns="0" bIns="0" rtlCol="0" anchor="ctr"/>
          <a:lstStyle/>
          <a:p>
            <a:r>
              <a:rPr lang="en-US" sz="1100" dirty="0">
                <a:solidFill>
                  <a:srgbClr val="4A6670"/>
                </a:solidFill>
                <a:latin typeface="Georgia" panose="02040502050405020303" pitchFamily="18" charset="0"/>
                <a:ea typeface="Calibri" pitchFamily="34" charset="-122"/>
                <a:cs typeface="Calibri" pitchFamily="34" charset="-120"/>
              </a:rPr>
              <a:t>Each pipeline produces an independent</a:t>
            </a:r>
            <a:endParaRPr lang="en-US" sz="1100" dirty="0">
              <a:latin typeface="Georgia" panose="02040502050405020303" pitchFamily="18" charset="0"/>
            </a:endParaRPr>
          </a:p>
          <a:p>
            <a:r>
              <a:rPr lang="en-US" sz="1100" dirty="0">
                <a:solidFill>
                  <a:srgbClr val="4A6670"/>
                </a:solidFill>
                <a:latin typeface="Georgia" panose="02040502050405020303" pitchFamily="18" charset="0"/>
                <a:ea typeface="Calibri" pitchFamily="34" charset="-122"/>
                <a:cs typeface="Calibri" pitchFamily="34" charset="-120"/>
              </a:rPr>
              <a:t>list of significant features:</a:t>
            </a:r>
            <a:endParaRPr lang="en-US" sz="1100" dirty="0">
              <a:latin typeface="Georgia" panose="02040502050405020303" pitchFamily="18" charset="0"/>
            </a:endParaRPr>
          </a:p>
          <a:p>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Downregulated genes (padj &lt; 0.05)</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Hypermethylated promoters (Δβ &gt; 0.2)</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Depleted proteins (log2FC &lt; -1)</a:t>
            </a:r>
            <a:endParaRPr lang="en-US" sz="1100" dirty="0">
              <a:latin typeface="Georgia" panose="02040502050405020303" pitchFamily="18" charset="0"/>
            </a:endParaRPr>
          </a:p>
          <a:p>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Thresholds are applied independently</a:t>
            </a:r>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for each data type.</a:t>
            </a:r>
            <a:endParaRPr lang="en-US" sz="1100" dirty="0">
              <a:latin typeface="Georgia" panose="02040502050405020303" pitchFamily="18" charset="0"/>
            </a:endParaRPr>
          </a:p>
        </p:txBody>
      </p:sp>
      <p:pic>
        <p:nvPicPr>
          <p:cNvPr id="22" name="Image 5" descr="preencoded.png"/>
          <p:cNvPicPr>
            <a:picLocks noChangeAspect="1"/>
          </p:cNvPicPr>
          <p:nvPr/>
        </p:nvPicPr>
        <p:blipFill>
          <a:blip r:embed="rId7"/>
          <a:stretch>
            <a:fillRect/>
          </a:stretch>
        </p:blipFill>
        <p:spPr>
          <a:xfrm>
            <a:off x="5852160" y="2971800"/>
            <a:ext cx="320040" cy="320040"/>
          </a:xfrm>
          <a:prstGeom prst="rect">
            <a:avLst/>
          </a:prstGeom>
        </p:spPr>
      </p:pic>
      <p:sp>
        <p:nvSpPr>
          <p:cNvPr id="23" name="Shape 15"/>
          <p:cNvSpPr/>
          <p:nvPr/>
        </p:nvSpPr>
        <p:spPr>
          <a:xfrm>
            <a:off x="612648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24" name="Shape 16"/>
          <p:cNvSpPr/>
          <p:nvPr/>
        </p:nvSpPr>
        <p:spPr>
          <a:xfrm>
            <a:off x="6126480" y="1737360"/>
            <a:ext cx="246888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25" name="Text 17"/>
          <p:cNvSpPr/>
          <p:nvPr/>
        </p:nvSpPr>
        <p:spPr>
          <a:xfrm>
            <a:off x="6263640" y="1965960"/>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latin typeface="Georgia" panose="02040502050405020303" pitchFamily="18" charset="0"/>
            </a:endParaRPr>
          </a:p>
        </p:txBody>
      </p:sp>
      <p:sp>
        <p:nvSpPr>
          <p:cNvPr id="26" name="Text 18"/>
          <p:cNvSpPr/>
          <p:nvPr/>
        </p:nvSpPr>
        <p:spPr>
          <a:xfrm>
            <a:off x="676656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latin typeface="Georgia" panose="02040502050405020303" pitchFamily="18" charset="0"/>
            </a:endParaRPr>
          </a:p>
        </p:txBody>
      </p:sp>
      <p:sp>
        <p:nvSpPr>
          <p:cNvPr id="27" name="Shape 19"/>
          <p:cNvSpPr/>
          <p:nvPr/>
        </p:nvSpPr>
        <p:spPr>
          <a:xfrm>
            <a:off x="6537960" y="2743200"/>
            <a:ext cx="1005840" cy="822960"/>
          </a:xfrm>
          <a:prstGeom prst="ellipse">
            <a:avLst/>
          </a:prstGeom>
          <a:solidFill>
            <a:srgbClr val="088395">
              <a:alpha val="30000"/>
            </a:srgbClr>
          </a:solidFill>
          <a:ln w="19050">
            <a:solidFill>
              <a:srgbClr val="088395"/>
            </a:solidFill>
            <a:prstDash val="solid"/>
          </a:ln>
        </p:spPr>
        <p:txBody>
          <a:bodyPr/>
          <a:lstStyle/>
          <a:p>
            <a:endParaRPr lang="en-US" dirty="0">
              <a:latin typeface="Georgia" panose="02040502050405020303" pitchFamily="18" charset="0"/>
            </a:endParaRPr>
          </a:p>
        </p:txBody>
      </p:sp>
      <p:sp>
        <p:nvSpPr>
          <p:cNvPr id="28" name="Shape 20"/>
          <p:cNvSpPr/>
          <p:nvPr/>
        </p:nvSpPr>
        <p:spPr>
          <a:xfrm>
            <a:off x="7178040" y="2743200"/>
            <a:ext cx="1005840" cy="822960"/>
          </a:xfrm>
          <a:prstGeom prst="ellipse">
            <a:avLst/>
          </a:prstGeom>
          <a:solidFill>
            <a:srgbClr val="10B9A0">
              <a:alpha val="30000"/>
            </a:srgbClr>
          </a:solidFill>
          <a:ln w="19050">
            <a:solidFill>
              <a:srgbClr val="10B9A0"/>
            </a:solidFill>
            <a:prstDash val="solid"/>
          </a:ln>
        </p:spPr>
        <p:txBody>
          <a:bodyPr/>
          <a:lstStyle/>
          <a:p>
            <a:endParaRPr lang="en-US" dirty="0">
              <a:latin typeface="Georgia" panose="02040502050405020303" pitchFamily="18" charset="0"/>
            </a:endParaRPr>
          </a:p>
        </p:txBody>
      </p:sp>
      <p:sp>
        <p:nvSpPr>
          <p:cNvPr id="29" name="Text 21"/>
          <p:cNvSpPr/>
          <p:nvPr/>
        </p:nvSpPr>
        <p:spPr>
          <a:xfrm>
            <a:off x="6492240" y="3017520"/>
            <a:ext cx="548640" cy="228600"/>
          </a:xfrm>
          <a:prstGeom prst="rect">
            <a:avLst/>
          </a:prstGeom>
          <a:noFill/>
          <a:ln/>
        </p:spPr>
        <p:txBody>
          <a:bodyPr wrap="square" lIns="0" tIns="0" rIns="0" bIns="0" rtlCol="0" anchor="ctr"/>
          <a:lstStyle/>
          <a:p>
            <a:pPr algn="ctr"/>
            <a:r>
              <a:rPr lang="en-US" sz="800" dirty="0">
                <a:solidFill>
                  <a:srgbClr val="088395"/>
                </a:solidFill>
                <a:latin typeface="Georgia" panose="02040502050405020303" pitchFamily="18" charset="0"/>
                <a:ea typeface="Calibri" pitchFamily="34" charset="-122"/>
                <a:cs typeface="Calibri" pitchFamily="34" charset="-120"/>
              </a:rPr>
              <a:t>RNA</a:t>
            </a:r>
            <a:endParaRPr lang="en-US" sz="800" dirty="0">
              <a:latin typeface="Georgia" panose="02040502050405020303" pitchFamily="18" charset="0"/>
            </a:endParaRPr>
          </a:p>
        </p:txBody>
      </p:sp>
      <p:sp>
        <p:nvSpPr>
          <p:cNvPr id="30" name="Text 22"/>
          <p:cNvSpPr/>
          <p:nvPr/>
        </p:nvSpPr>
        <p:spPr>
          <a:xfrm>
            <a:off x="7680960" y="3017520"/>
            <a:ext cx="548640" cy="228600"/>
          </a:xfrm>
          <a:prstGeom prst="rect">
            <a:avLst/>
          </a:prstGeom>
          <a:noFill/>
          <a:ln/>
        </p:spPr>
        <p:txBody>
          <a:bodyPr wrap="square" lIns="0" tIns="0" rIns="0" bIns="0" rtlCol="0" anchor="ctr"/>
          <a:lstStyle/>
          <a:p>
            <a:pPr algn="ctr"/>
            <a:r>
              <a:rPr lang="en-US" sz="800" dirty="0">
                <a:solidFill>
                  <a:srgbClr val="10B9A0"/>
                </a:solidFill>
                <a:latin typeface="Georgia" panose="02040502050405020303" pitchFamily="18" charset="0"/>
                <a:ea typeface="Calibri" pitchFamily="34" charset="-122"/>
                <a:cs typeface="Calibri" pitchFamily="34" charset="-120"/>
              </a:rPr>
              <a:t>Meth</a:t>
            </a:r>
            <a:endParaRPr lang="en-US" sz="800" dirty="0">
              <a:latin typeface="Georgia" panose="02040502050405020303" pitchFamily="18" charset="0"/>
            </a:endParaRPr>
          </a:p>
        </p:txBody>
      </p:sp>
      <p:sp>
        <p:nvSpPr>
          <p:cNvPr id="31" name="Text 23"/>
          <p:cNvSpPr/>
          <p:nvPr/>
        </p:nvSpPr>
        <p:spPr>
          <a:xfrm>
            <a:off x="6309360" y="3703320"/>
            <a:ext cx="2194560" cy="123444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Convergent hits found by overlap</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(e.g. silenced + hypermethylated genes)</a:t>
            </a:r>
            <a:endParaRPr lang="en-US" sz="1000" dirty="0">
              <a:latin typeface="Georgia" panose="02040502050405020303" pitchFamily="18" charset="0"/>
            </a:endParaRPr>
          </a:p>
          <a:p>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Example: TCGA breast cancer studies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identified candidate tumor suppressors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via Venn-diagram intersection of</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DE genes and DM promoters.</a:t>
            </a:r>
            <a:endParaRPr lang="en-US" sz="1000" dirty="0">
              <a:latin typeface="Georgia" panose="02040502050405020303" pitchFamily="18" charset="0"/>
            </a:endParaRPr>
          </a:p>
        </p:txBody>
      </p:sp>
      <p:sp>
        <p:nvSpPr>
          <p:cNvPr id="32" name="Text 24"/>
          <p:cNvSpPr/>
          <p:nvPr/>
        </p:nvSpPr>
        <p:spPr>
          <a:xfrm>
            <a:off x="548640" y="4709160"/>
            <a:ext cx="8046720" cy="320040"/>
          </a:xfrm>
          <a:prstGeom prst="rect">
            <a:avLst/>
          </a:prstGeom>
          <a:noFill/>
          <a:ln/>
        </p:spPr>
        <p:txBody>
          <a:bodyPr wrap="square" rtlCol="0" anchor="ctr"/>
          <a:lstStyle/>
          <a:p>
            <a:r>
              <a:rPr lang="en-US" sz="900" dirty="0">
                <a:solidFill>
                  <a:srgbClr val="4A6670"/>
                </a:solidFill>
                <a:latin typeface="Georgia" panose="02040502050405020303" pitchFamily="18" charset="0"/>
                <a:ea typeface="Calibri" pitchFamily="34" charset="-122"/>
                <a:cs typeface="Calibri" pitchFamily="34" charset="-120"/>
              </a:rPr>
              <a:t>Source: TCGA Consortium (Nature 2012) — Breast, Colorectal, GBM landmark studies</a:t>
            </a:r>
            <a:endParaRPr lang="en-US" sz="900" dirty="0">
              <a:latin typeface="Georgia" panose="020405020504050203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Why the overlap approach leaves biological signal on the table</a:t>
            </a:r>
            <a:endParaRPr lang="en-US" sz="1300" dirty="0">
              <a:latin typeface="Georgia" panose="02040502050405020303" pitchFamily="18" charset="0"/>
            </a:endParaRPr>
          </a:p>
        </p:txBody>
      </p:sp>
      <p:sp>
        <p:nvSpPr>
          <p:cNvPr id="6" name="Shape 3"/>
          <p:cNvSpPr/>
          <p:nvPr/>
        </p:nvSpPr>
        <p:spPr>
          <a:xfrm>
            <a:off x="50292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85800" y="1719072"/>
            <a:ext cx="274320" cy="274320"/>
          </a:xfrm>
          <a:prstGeom prst="rect">
            <a:avLst/>
          </a:prstGeom>
        </p:spPr>
      </p:pic>
      <p:sp>
        <p:nvSpPr>
          <p:cNvPr id="9" name="Text 5"/>
          <p:cNvSpPr/>
          <p:nvPr/>
        </p:nvSpPr>
        <p:spPr>
          <a:xfrm>
            <a:off x="105156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latin typeface="Georgia" panose="02040502050405020303" pitchFamily="18" charset="0"/>
            </a:endParaRPr>
          </a:p>
        </p:txBody>
      </p:sp>
      <p:sp>
        <p:nvSpPr>
          <p:cNvPr id="10" name="Text 6"/>
          <p:cNvSpPr/>
          <p:nvPr/>
        </p:nvSpPr>
        <p:spPr>
          <a:xfrm>
            <a:off x="68580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latin typeface="Georgia" panose="02040502050405020303" pitchFamily="18" charset="0"/>
            </a:endParaRPr>
          </a:p>
        </p:txBody>
      </p:sp>
      <p:sp>
        <p:nvSpPr>
          <p:cNvPr id="11" name="Shape 7"/>
          <p:cNvSpPr/>
          <p:nvPr/>
        </p:nvSpPr>
        <p:spPr>
          <a:xfrm>
            <a:off x="470916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2" name="Shape 8"/>
          <p:cNvSpPr/>
          <p:nvPr/>
        </p:nvSpPr>
        <p:spPr>
          <a:xfrm>
            <a:off x="470916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4892040" y="1719072"/>
            <a:ext cx="274320" cy="274320"/>
          </a:xfrm>
          <a:prstGeom prst="rect">
            <a:avLst/>
          </a:prstGeom>
        </p:spPr>
      </p:pic>
      <p:sp>
        <p:nvSpPr>
          <p:cNvPr id="14" name="Text 9"/>
          <p:cNvSpPr/>
          <p:nvPr/>
        </p:nvSpPr>
        <p:spPr>
          <a:xfrm>
            <a:off x="525780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latin typeface="Georgia" panose="02040502050405020303" pitchFamily="18" charset="0"/>
            </a:endParaRPr>
          </a:p>
        </p:txBody>
      </p:sp>
      <p:sp>
        <p:nvSpPr>
          <p:cNvPr id="15" name="Text 10"/>
          <p:cNvSpPr/>
          <p:nvPr/>
        </p:nvSpPr>
        <p:spPr>
          <a:xfrm>
            <a:off x="489204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latin typeface="Georgia" panose="02040502050405020303" pitchFamily="18" charset="0"/>
            </a:endParaRPr>
          </a:p>
        </p:txBody>
      </p:sp>
      <p:sp>
        <p:nvSpPr>
          <p:cNvPr id="16" name="Shape 11"/>
          <p:cNvSpPr/>
          <p:nvPr/>
        </p:nvSpPr>
        <p:spPr>
          <a:xfrm>
            <a:off x="50292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7" name="Shape 12"/>
          <p:cNvSpPr/>
          <p:nvPr/>
        </p:nvSpPr>
        <p:spPr>
          <a:xfrm>
            <a:off x="50292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8" name="Image 3" descr="preencoded.png"/>
          <p:cNvPicPr>
            <a:picLocks noChangeAspect="1"/>
          </p:cNvPicPr>
          <p:nvPr/>
        </p:nvPicPr>
        <p:blipFill>
          <a:blip r:embed="rId4"/>
          <a:stretch>
            <a:fillRect/>
          </a:stretch>
        </p:blipFill>
        <p:spPr>
          <a:xfrm>
            <a:off x="685800" y="3547872"/>
            <a:ext cx="274320" cy="274320"/>
          </a:xfrm>
          <a:prstGeom prst="rect">
            <a:avLst/>
          </a:prstGeom>
        </p:spPr>
      </p:pic>
      <p:sp>
        <p:nvSpPr>
          <p:cNvPr id="19" name="Text 13"/>
          <p:cNvSpPr/>
          <p:nvPr/>
        </p:nvSpPr>
        <p:spPr>
          <a:xfrm>
            <a:off x="105156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latin typeface="Georgia" panose="02040502050405020303" pitchFamily="18" charset="0"/>
            </a:endParaRPr>
          </a:p>
        </p:txBody>
      </p:sp>
      <p:sp>
        <p:nvSpPr>
          <p:cNvPr id="20" name="Text 14"/>
          <p:cNvSpPr/>
          <p:nvPr/>
        </p:nvSpPr>
        <p:spPr>
          <a:xfrm>
            <a:off x="68580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latin typeface="Georgia" panose="02040502050405020303" pitchFamily="18" charset="0"/>
            </a:endParaRPr>
          </a:p>
        </p:txBody>
      </p:sp>
      <p:sp>
        <p:nvSpPr>
          <p:cNvPr id="21" name="Shape 15"/>
          <p:cNvSpPr/>
          <p:nvPr/>
        </p:nvSpPr>
        <p:spPr>
          <a:xfrm>
            <a:off x="470916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0916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23" name="Image 4" descr="preencoded.png"/>
          <p:cNvPicPr>
            <a:picLocks noChangeAspect="1"/>
          </p:cNvPicPr>
          <p:nvPr/>
        </p:nvPicPr>
        <p:blipFill>
          <a:blip r:embed="rId4"/>
          <a:stretch>
            <a:fillRect/>
          </a:stretch>
        </p:blipFill>
        <p:spPr>
          <a:xfrm>
            <a:off x="4892040" y="3547872"/>
            <a:ext cx="274320" cy="274320"/>
          </a:xfrm>
          <a:prstGeom prst="rect">
            <a:avLst/>
          </a:prstGeom>
        </p:spPr>
      </p:pic>
      <p:sp>
        <p:nvSpPr>
          <p:cNvPr id="24" name="Text 17"/>
          <p:cNvSpPr/>
          <p:nvPr/>
        </p:nvSpPr>
        <p:spPr>
          <a:xfrm>
            <a:off x="525780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latin typeface="Georgia" panose="02040502050405020303" pitchFamily="18" charset="0"/>
            </a:endParaRPr>
          </a:p>
        </p:txBody>
      </p:sp>
      <p:sp>
        <p:nvSpPr>
          <p:cNvPr id="25" name="Text 18"/>
          <p:cNvSpPr/>
          <p:nvPr/>
        </p:nvSpPr>
        <p:spPr>
          <a:xfrm>
            <a:off x="489204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latin typeface="Georgia" panose="02040502050405020303" pitchFamily="18" charset="0"/>
            </a:endParaRPr>
          </a:p>
        </p:txBody>
      </p:sp>
      <p:sp>
        <p:nvSpPr>
          <p:cNvPr id="26" name="Text 19"/>
          <p:cNvSpPr/>
          <p:nvPr/>
        </p:nvSpPr>
        <p:spPr>
          <a:xfrm>
            <a:off x="502920" y="4754880"/>
            <a:ext cx="8138160" cy="274320"/>
          </a:xfrm>
          <a:prstGeom prst="rect">
            <a:avLst/>
          </a:prstGeom>
          <a:noFill/>
          <a:ln/>
        </p:spPr>
        <p:txBody>
          <a:bodyPr wrap="square" rtlCol="0" anchor="ctr"/>
          <a:lstStyle/>
          <a:p>
            <a:r>
              <a:rPr lang="en-US" sz="800" dirty="0">
                <a:solidFill>
                  <a:srgbClr val="4A6670"/>
                </a:solidFill>
                <a:latin typeface="Georgia" panose="02040502050405020303" pitchFamily="18" charset="0"/>
                <a:ea typeface="Calibri" pitchFamily="34" charset="-122"/>
                <a:cs typeface="Calibri" pitchFamily="34" charset="-120"/>
              </a:rPr>
              <a:t>Chen et al. Genome Biology 2019 · Barros et al. Briefings in Bioinformatics 2025 · Gómez-de-Mariscal et al. Frontiers in Genetics 2024</a:t>
            </a:r>
            <a:endParaRPr lang="en-US" sz="800" dirty="0">
              <a:latin typeface="Georgia" panose="0204050205040502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Joint modeling captures cross-layer interactions that overlap approaches miss</a:t>
            </a:r>
            <a:endParaRPr lang="en-US" sz="1300" dirty="0">
              <a:latin typeface="Georgia" panose="02040502050405020303" pitchFamily="18" charset="0"/>
            </a:endParaRPr>
          </a:p>
        </p:txBody>
      </p:sp>
      <p:sp>
        <p:nvSpPr>
          <p:cNvPr id="6" name="Shape 3"/>
          <p:cNvSpPr/>
          <p:nvPr/>
        </p:nvSpPr>
        <p:spPr>
          <a:xfrm>
            <a:off x="54864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508760"/>
            <a:ext cx="25603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Shape 5"/>
          <p:cNvSpPr/>
          <p:nvPr/>
        </p:nvSpPr>
        <p:spPr>
          <a:xfrm>
            <a:off x="155448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1645920" y="1783080"/>
            <a:ext cx="365760" cy="365760"/>
          </a:xfrm>
          <a:prstGeom prst="rect">
            <a:avLst/>
          </a:prstGeom>
        </p:spPr>
      </p:pic>
      <p:sp>
        <p:nvSpPr>
          <p:cNvPr id="10" name="Text 6"/>
          <p:cNvSpPr/>
          <p:nvPr/>
        </p:nvSpPr>
        <p:spPr>
          <a:xfrm>
            <a:off x="68580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latin typeface="Georgia" panose="02040502050405020303" pitchFamily="18" charset="0"/>
            </a:endParaRPr>
          </a:p>
        </p:txBody>
      </p:sp>
      <p:sp>
        <p:nvSpPr>
          <p:cNvPr id="11" name="Text 7"/>
          <p:cNvSpPr/>
          <p:nvPr/>
        </p:nvSpPr>
        <p:spPr>
          <a:xfrm>
            <a:off x="685800" y="2606040"/>
            <a:ext cx="2286000" cy="228600"/>
          </a:xfrm>
          <a:prstGeom prst="rect">
            <a:avLst/>
          </a:prstGeom>
          <a:noFill/>
          <a:ln/>
        </p:spPr>
        <p:txBody>
          <a:bodyPr wrap="square" lIns="0" tIns="0" rIns="0" bIns="0" rtlCol="0" anchor="ctr"/>
          <a:lstStyle/>
          <a:p>
            <a:pPr algn="ctr"/>
            <a:r>
              <a:rPr lang="en-US" sz="1000" dirty="0">
                <a:solidFill>
                  <a:srgbClr val="088395"/>
                </a:solidFill>
                <a:latin typeface="Georgia" panose="02040502050405020303" pitchFamily="18" charset="0"/>
                <a:ea typeface="Calibri" pitchFamily="34" charset="-122"/>
                <a:cs typeface="Calibri" pitchFamily="34" charset="-120"/>
              </a:rPr>
              <a:t>Joint dimensionality reduction</a:t>
            </a:r>
            <a:endParaRPr lang="en-US" sz="1000" dirty="0">
              <a:latin typeface="Georgia" panose="02040502050405020303" pitchFamily="18" charset="0"/>
            </a:endParaRPr>
          </a:p>
        </p:txBody>
      </p:sp>
      <p:sp>
        <p:nvSpPr>
          <p:cNvPr id="12" name="Shape 8"/>
          <p:cNvSpPr/>
          <p:nvPr/>
        </p:nvSpPr>
        <p:spPr>
          <a:xfrm>
            <a:off x="77724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13" name="Text 9"/>
          <p:cNvSpPr/>
          <p:nvPr/>
        </p:nvSpPr>
        <p:spPr>
          <a:xfrm>
            <a:off x="77724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MOFA2 · iCluster+ · DIABLO</a:t>
            </a:r>
            <a:endParaRPr lang="en-US" sz="900" dirty="0">
              <a:latin typeface="Georgia" panose="02040502050405020303" pitchFamily="18" charset="0"/>
            </a:endParaRPr>
          </a:p>
        </p:txBody>
      </p:sp>
      <p:sp>
        <p:nvSpPr>
          <p:cNvPr id="14" name="Text 10"/>
          <p:cNvSpPr/>
          <p:nvPr/>
        </p:nvSpPr>
        <p:spPr>
          <a:xfrm>
            <a:off x="73152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latin typeface="Georgia" panose="02040502050405020303" pitchFamily="18" charset="0"/>
            </a:endParaRPr>
          </a:p>
        </p:txBody>
      </p:sp>
      <p:pic>
        <p:nvPicPr>
          <p:cNvPr id="15" name="Image 2" descr="preencoded.png"/>
          <p:cNvPicPr>
            <a:picLocks noChangeAspect="1"/>
          </p:cNvPicPr>
          <p:nvPr/>
        </p:nvPicPr>
        <p:blipFill>
          <a:blip r:embed="rId5"/>
          <a:stretch>
            <a:fillRect/>
          </a:stretch>
        </p:blipFill>
        <p:spPr>
          <a:xfrm>
            <a:off x="731520" y="4251960"/>
            <a:ext cx="201168" cy="201168"/>
          </a:xfrm>
          <a:prstGeom prst="rect">
            <a:avLst/>
          </a:prstGeom>
        </p:spPr>
      </p:pic>
      <p:sp>
        <p:nvSpPr>
          <p:cNvPr id="16" name="Text 11"/>
          <p:cNvSpPr/>
          <p:nvPr/>
        </p:nvSpPr>
        <p:spPr>
          <a:xfrm>
            <a:off x="98755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Detects coordinated moderate effects</a:t>
            </a:r>
            <a:endParaRPr lang="en-US" sz="1000" dirty="0">
              <a:latin typeface="Georgia" panose="02040502050405020303" pitchFamily="18" charset="0"/>
            </a:endParaRPr>
          </a:p>
        </p:txBody>
      </p:sp>
      <p:sp>
        <p:nvSpPr>
          <p:cNvPr id="17" name="Shape 12"/>
          <p:cNvSpPr/>
          <p:nvPr/>
        </p:nvSpPr>
        <p:spPr>
          <a:xfrm>
            <a:off x="342900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8" name="Shape 13"/>
          <p:cNvSpPr/>
          <p:nvPr/>
        </p:nvSpPr>
        <p:spPr>
          <a:xfrm>
            <a:off x="3429000" y="1508760"/>
            <a:ext cx="256032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19" name="Shape 14"/>
          <p:cNvSpPr/>
          <p:nvPr/>
        </p:nvSpPr>
        <p:spPr>
          <a:xfrm>
            <a:off x="443484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20" name="Image 3" descr="preencoded.png"/>
          <p:cNvPicPr>
            <a:picLocks noChangeAspect="1"/>
          </p:cNvPicPr>
          <p:nvPr/>
        </p:nvPicPr>
        <p:blipFill>
          <a:blip r:embed="rId6"/>
          <a:stretch>
            <a:fillRect/>
          </a:stretch>
        </p:blipFill>
        <p:spPr>
          <a:xfrm>
            <a:off x="4526280" y="1783080"/>
            <a:ext cx="365760" cy="365760"/>
          </a:xfrm>
          <a:prstGeom prst="rect">
            <a:avLst/>
          </a:prstGeom>
        </p:spPr>
      </p:pic>
      <p:sp>
        <p:nvSpPr>
          <p:cNvPr id="21" name="Text 15"/>
          <p:cNvSpPr/>
          <p:nvPr/>
        </p:nvSpPr>
        <p:spPr>
          <a:xfrm>
            <a:off x="356616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latin typeface="Georgia" panose="02040502050405020303" pitchFamily="18" charset="0"/>
            </a:endParaRPr>
          </a:p>
        </p:txBody>
      </p:sp>
      <p:sp>
        <p:nvSpPr>
          <p:cNvPr id="22" name="Text 16"/>
          <p:cNvSpPr/>
          <p:nvPr/>
        </p:nvSpPr>
        <p:spPr>
          <a:xfrm>
            <a:off x="3566160" y="2606040"/>
            <a:ext cx="2286000" cy="228600"/>
          </a:xfrm>
          <a:prstGeom prst="rect">
            <a:avLst/>
          </a:prstGeom>
          <a:noFill/>
          <a:ln/>
        </p:spPr>
        <p:txBody>
          <a:bodyPr wrap="square" lIns="0" tIns="0" rIns="0" bIns="0" rtlCol="0" anchor="ctr"/>
          <a:lstStyle/>
          <a:p>
            <a:pPr algn="ctr"/>
            <a:r>
              <a:rPr lang="en-US" sz="1000" dirty="0">
                <a:solidFill>
                  <a:srgbClr val="10B9A0"/>
                </a:solidFill>
                <a:latin typeface="Georgia" panose="02040502050405020303" pitchFamily="18" charset="0"/>
                <a:ea typeface="Calibri" pitchFamily="34" charset="-122"/>
                <a:cs typeface="Calibri" pitchFamily="34" charset="-120"/>
              </a:rPr>
              <a:t>Knowledge-guided causal models</a:t>
            </a:r>
            <a:endParaRPr lang="en-US" sz="1000" dirty="0">
              <a:latin typeface="Georgia" panose="02040502050405020303" pitchFamily="18" charset="0"/>
            </a:endParaRPr>
          </a:p>
        </p:txBody>
      </p:sp>
      <p:sp>
        <p:nvSpPr>
          <p:cNvPr id="23" name="Shape 17"/>
          <p:cNvSpPr/>
          <p:nvPr/>
        </p:nvSpPr>
        <p:spPr>
          <a:xfrm>
            <a:off x="365760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24" name="Text 18"/>
          <p:cNvSpPr/>
          <p:nvPr/>
        </p:nvSpPr>
        <p:spPr>
          <a:xfrm>
            <a:off x="365760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COSMOS · SCENIC+ · LINGER</a:t>
            </a:r>
            <a:endParaRPr lang="en-US" sz="900" dirty="0">
              <a:latin typeface="Georgia" panose="02040502050405020303" pitchFamily="18" charset="0"/>
            </a:endParaRPr>
          </a:p>
        </p:txBody>
      </p:sp>
      <p:sp>
        <p:nvSpPr>
          <p:cNvPr id="25" name="Text 19"/>
          <p:cNvSpPr/>
          <p:nvPr/>
        </p:nvSpPr>
        <p:spPr>
          <a:xfrm>
            <a:off x="361188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latin typeface="Georgia" panose="02040502050405020303" pitchFamily="18" charset="0"/>
            </a:endParaRPr>
          </a:p>
        </p:txBody>
      </p:sp>
      <p:pic>
        <p:nvPicPr>
          <p:cNvPr id="26" name="Image 4" descr="preencoded.png"/>
          <p:cNvPicPr>
            <a:picLocks noChangeAspect="1"/>
          </p:cNvPicPr>
          <p:nvPr/>
        </p:nvPicPr>
        <p:blipFill>
          <a:blip r:embed="rId5"/>
          <a:stretch>
            <a:fillRect/>
          </a:stretch>
        </p:blipFill>
        <p:spPr>
          <a:xfrm>
            <a:off x="3611880" y="4251960"/>
            <a:ext cx="201168" cy="201168"/>
          </a:xfrm>
          <a:prstGeom prst="rect">
            <a:avLst/>
          </a:prstGeom>
        </p:spPr>
      </p:pic>
      <p:sp>
        <p:nvSpPr>
          <p:cNvPr id="27" name="Text 20"/>
          <p:cNvSpPr/>
          <p:nvPr/>
        </p:nvSpPr>
        <p:spPr>
          <a:xfrm>
            <a:off x="386791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Models cross-layer causal mechanisms</a:t>
            </a:r>
            <a:endParaRPr lang="en-US" sz="1000" dirty="0">
              <a:latin typeface="Georgia" panose="02040502050405020303" pitchFamily="18" charset="0"/>
            </a:endParaRPr>
          </a:p>
        </p:txBody>
      </p:sp>
      <p:sp>
        <p:nvSpPr>
          <p:cNvPr id="28" name="Shape 21"/>
          <p:cNvSpPr/>
          <p:nvPr/>
        </p:nvSpPr>
        <p:spPr>
          <a:xfrm>
            <a:off x="630936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9" name="Shape 22"/>
          <p:cNvSpPr/>
          <p:nvPr/>
        </p:nvSpPr>
        <p:spPr>
          <a:xfrm>
            <a:off x="6309360" y="1508760"/>
            <a:ext cx="2560320" cy="64008"/>
          </a:xfrm>
          <a:prstGeom prst="rect">
            <a:avLst/>
          </a:prstGeom>
          <a:solidFill>
            <a:srgbClr val="58E0C3"/>
          </a:solidFill>
          <a:ln/>
        </p:spPr>
        <p:txBody>
          <a:bodyPr/>
          <a:lstStyle/>
          <a:p>
            <a:endParaRPr lang="en-US" dirty="0">
              <a:latin typeface="Georgia" panose="02040502050405020303" pitchFamily="18" charset="0"/>
            </a:endParaRPr>
          </a:p>
        </p:txBody>
      </p:sp>
      <p:sp>
        <p:nvSpPr>
          <p:cNvPr id="30" name="Shape 23"/>
          <p:cNvSpPr/>
          <p:nvPr/>
        </p:nvSpPr>
        <p:spPr>
          <a:xfrm>
            <a:off x="731520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31" name="Image 5" descr="preencoded.png"/>
          <p:cNvPicPr>
            <a:picLocks noChangeAspect="1"/>
          </p:cNvPicPr>
          <p:nvPr/>
        </p:nvPicPr>
        <p:blipFill>
          <a:blip r:embed="rId7"/>
          <a:stretch>
            <a:fillRect/>
          </a:stretch>
        </p:blipFill>
        <p:spPr>
          <a:xfrm>
            <a:off x="7406640" y="1783080"/>
            <a:ext cx="365760" cy="365760"/>
          </a:xfrm>
          <a:prstGeom prst="rect">
            <a:avLst/>
          </a:prstGeom>
        </p:spPr>
      </p:pic>
      <p:sp>
        <p:nvSpPr>
          <p:cNvPr id="32" name="Text 24"/>
          <p:cNvSpPr/>
          <p:nvPr/>
        </p:nvSpPr>
        <p:spPr>
          <a:xfrm>
            <a:off x="644652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latin typeface="Georgia" panose="02040502050405020303" pitchFamily="18" charset="0"/>
            </a:endParaRPr>
          </a:p>
        </p:txBody>
      </p:sp>
      <p:sp>
        <p:nvSpPr>
          <p:cNvPr id="33" name="Text 25"/>
          <p:cNvSpPr/>
          <p:nvPr/>
        </p:nvSpPr>
        <p:spPr>
          <a:xfrm>
            <a:off x="6446520" y="2606040"/>
            <a:ext cx="2286000" cy="228600"/>
          </a:xfrm>
          <a:prstGeom prst="rect">
            <a:avLst/>
          </a:prstGeom>
          <a:noFill/>
          <a:ln/>
        </p:spPr>
        <p:txBody>
          <a:bodyPr wrap="square" lIns="0" tIns="0" rIns="0" bIns="0" rtlCol="0" anchor="ctr"/>
          <a:lstStyle/>
          <a:p>
            <a:pPr algn="ctr"/>
            <a:r>
              <a:rPr lang="en-US" sz="1000" dirty="0">
                <a:solidFill>
                  <a:srgbClr val="58E0C3"/>
                </a:solidFill>
                <a:latin typeface="Georgia" panose="02040502050405020303" pitchFamily="18" charset="0"/>
                <a:ea typeface="Calibri" pitchFamily="34" charset="-122"/>
                <a:cs typeface="Calibri" pitchFamily="34" charset="-120"/>
              </a:rPr>
              <a:t>Attention-based cross-modal learning</a:t>
            </a:r>
            <a:endParaRPr lang="en-US" sz="1000" dirty="0">
              <a:latin typeface="Georgia" panose="02040502050405020303" pitchFamily="18" charset="0"/>
            </a:endParaRPr>
          </a:p>
        </p:txBody>
      </p:sp>
      <p:sp>
        <p:nvSpPr>
          <p:cNvPr id="34" name="Shape 26"/>
          <p:cNvSpPr/>
          <p:nvPr/>
        </p:nvSpPr>
        <p:spPr>
          <a:xfrm>
            <a:off x="653796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35" name="Text 27"/>
          <p:cNvSpPr/>
          <p:nvPr/>
        </p:nvSpPr>
        <p:spPr>
          <a:xfrm>
            <a:off x="653796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CrossAttOmics · MultiGATE · scGLUE</a:t>
            </a:r>
            <a:endParaRPr lang="en-US" sz="900" dirty="0">
              <a:latin typeface="Georgia" panose="02040502050405020303" pitchFamily="18" charset="0"/>
            </a:endParaRPr>
          </a:p>
        </p:txBody>
      </p:sp>
      <p:sp>
        <p:nvSpPr>
          <p:cNvPr id="36" name="Text 28"/>
          <p:cNvSpPr/>
          <p:nvPr/>
        </p:nvSpPr>
        <p:spPr>
          <a:xfrm>
            <a:off x="649224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latin typeface="Georgia" panose="02040502050405020303" pitchFamily="18" charset="0"/>
            </a:endParaRPr>
          </a:p>
        </p:txBody>
      </p:sp>
      <p:pic>
        <p:nvPicPr>
          <p:cNvPr id="37" name="Image 6" descr="preencoded.png"/>
          <p:cNvPicPr>
            <a:picLocks noChangeAspect="1"/>
          </p:cNvPicPr>
          <p:nvPr/>
        </p:nvPicPr>
        <p:blipFill>
          <a:blip r:embed="rId5"/>
          <a:stretch>
            <a:fillRect/>
          </a:stretch>
        </p:blipFill>
        <p:spPr>
          <a:xfrm>
            <a:off x="6492240" y="4251960"/>
            <a:ext cx="201168" cy="201168"/>
          </a:xfrm>
          <a:prstGeom prst="rect">
            <a:avLst/>
          </a:prstGeom>
        </p:spPr>
      </p:pic>
      <p:sp>
        <p:nvSpPr>
          <p:cNvPr id="38" name="Text 29"/>
          <p:cNvSpPr/>
          <p:nvPr/>
        </p:nvSpPr>
        <p:spPr>
          <a:xfrm>
            <a:off x="674827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Handles heterogeneity natively</a:t>
            </a:r>
            <a:endParaRPr lang="en-US" sz="1000" dirty="0">
              <a:latin typeface="Georgia" panose="02040502050405020303" pitchFamily="18" charset="0"/>
            </a:endParaRPr>
          </a:p>
        </p:txBody>
      </p:sp>
      <p:sp>
        <p:nvSpPr>
          <p:cNvPr id="39" name="Shape 30"/>
          <p:cNvSpPr/>
          <p:nvPr/>
        </p:nvSpPr>
        <p:spPr>
          <a:xfrm>
            <a:off x="548640" y="4800600"/>
            <a:ext cx="804672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40" name="Text 31"/>
          <p:cNvSpPr/>
          <p:nvPr/>
        </p:nvSpPr>
        <p:spPr>
          <a:xfrm>
            <a:off x="548640" y="4828032"/>
            <a:ext cx="8046720" cy="274320"/>
          </a:xfrm>
          <a:prstGeom prst="rect">
            <a:avLst/>
          </a:prstGeom>
          <a:noFill/>
          <a:ln/>
        </p:spPr>
        <p:txBody>
          <a:bodyPr wrap="square" rtlCol="0" anchor="ctr"/>
          <a:lstStyle/>
          <a:p>
            <a:r>
              <a:rPr lang="en-US" sz="950" dirty="0">
                <a:solidFill>
                  <a:srgbClr val="1A2B34"/>
                </a:solidFill>
                <a:latin typeface="Georgia" panose="02040502050405020303" pitchFamily="18" charset="0"/>
                <a:ea typeface="Calibri" pitchFamily="34" charset="-122"/>
                <a:cs typeface="Calibri" pitchFamily="34" charset="-120"/>
              </a:rPr>
              <a:t>Key advantage: Integrative methods recover biology invisible to overlap-based approaches by jointly modeling cross-layer dependencies.</a:t>
            </a:r>
            <a:endParaRPr lang="en-US" sz="950" dirty="0">
              <a:latin typeface="Georgia" panose="02040502050405020303"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data type differs in scale, distribution, dimensionality, and temporal resolution</a:t>
            </a:r>
            <a:endParaRPr lang="en-US" sz="1300" dirty="0">
              <a:latin typeface="Georgia" panose="02040502050405020303" pitchFamily="18" charset="0"/>
            </a:endParaRPr>
          </a:p>
        </p:txBody>
      </p:sp>
      <p:graphicFrame>
        <p:nvGraphicFramePr>
          <p:cNvPr id="6" name="Table 0"/>
          <p:cNvGraphicFramePr>
            <a:graphicFrameLocks noGrp="1"/>
          </p:cNvGraphicFramePr>
          <p:nvPr/>
        </p:nvGraphicFramePr>
        <p:xfrm>
          <a:off x="457200" y="1600200"/>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RNA-seq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Discrete counts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(UMIs)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~20,000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genes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55–90%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Minutes–hours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(mRNA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GC-content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PCR amplification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scATAC-seq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Binary / sparse</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counts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100K–500K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peaks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90–99%</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(chromatin state)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Tn5 insertion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Low copy number</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(MS-based)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5,000–10,000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Ionization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Methylation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(450K/EPIC)</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Beta values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(0–1 bounded)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450K–850K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CpG sites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(array-based)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Days–weeks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(epigenetic memory)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Probe cross-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hybridization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(untargeted)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1,000–5,000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m/z features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Seconds–minutes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(metabolite flux)</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Matrix effects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 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457200" y="4681728"/>
            <a:ext cx="8229600" cy="384048"/>
          </a:xfrm>
          <a:prstGeom prst="rect">
            <a:avLst/>
          </a:prstGeom>
          <a:solidFill>
            <a:srgbClr val="0B2027"/>
          </a:solidFill>
          <a:ln/>
        </p:spPr>
        <p:txBody>
          <a:bodyPr/>
          <a:lstStyle/>
          <a:p>
            <a:endParaRPr lang="en-US" dirty="0">
              <a:latin typeface="Georgia" panose="02040502050405020303" pitchFamily="18" charset="0"/>
            </a:endParaRPr>
          </a:p>
        </p:txBody>
      </p:sp>
      <p:sp>
        <p:nvSpPr>
          <p:cNvPr id="8" name="Text 4"/>
          <p:cNvSpPr/>
          <p:nvPr/>
        </p:nvSpPr>
        <p:spPr>
          <a:xfrm>
            <a:off x="640080" y="4681728"/>
            <a:ext cx="7863840" cy="384048"/>
          </a:xfrm>
          <a:prstGeom prst="rect">
            <a:avLst/>
          </a:prstGeom>
          <a:noFill/>
          <a:ln/>
        </p:spPr>
        <p:txBody>
          <a:bodyPr wrap="square" lIns="0" tIns="0" rIns="0" bIns="0" rtlCol="0" anchor="ctr"/>
          <a:lstStyle/>
          <a:p>
            <a:r>
              <a:rPr lang="en-US" sz="1050" dirty="0">
                <a:solidFill>
                  <a:srgbClr val="58E0C3"/>
                </a:solidFill>
                <a:latin typeface="Georgia" panose="02040502050405020303" pitchFamily="18" charset="0"/>
                <a:ea typeface="Calibri" pitchFamily="34" charset="-122"/>
                <a:cs typeface="Calibri" pitchFamily="34" charset="-120"/>
              </a:rPr>
              <a:t>Key insight: These are not minor differences — they are fundamentally different measurement modalities with incompatible statistical assumptions.</a:t>
            </a:r>
            <a:endParaRPr lang="en-US" sz="1050" dirty="0">
              <a:latin typeface="Georgia" panose="020405020504050203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Missingness occurs at every level — features, samples, and entire modalities</a:t>
            </a:r>
            <a:endParaRPr lang="en-US" sz="1300" dirty="0">
              <a:latin typeface="Georgia" panose="02040502050405020303" pitchFamily="18" charset="0"/>
            </a:endParaRPr>
          </a:p>
        </p:txBody>
      </p:sp>
      <p:sp>
        <p:nvSpPr>
          <p:cNvPr id="6" name="Shape 3"/>
          <p:cNvSpPr/>
          <p:nvPr/>
        </p:nvSpPr>
        <p:spPr>
          <a:xfrm>
            <a:off x="50292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463040"/>
            <a:ext cx="2606040" cy="64008"/>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67512" y="1645920"/>
            <a:ext cx="320040" cy="320040"/>
          </a:xfrm>
          <a:prstGeom prst="rect">
            <a:avLst/>
          </a:prstGeom>
        </p:spPr>
      </p:pic>
      <p:sp>
        <p:nvSpPr>
          <p:cNvPr id="9" name="Text 5"/>
          <p:cNvSpPr/>
          <p:nvPr/>
        </p:nvSpPr>
        <p:spPr>
          <a:xfrm>
            <a:off x="106984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latin typeface="Georgia" panose="02040502050405020303" pitchFamily="18" charset="0"/>
            </a:endParaRPr>
          </a:p>
        </p:txBody>
      </p:sp>
      <p:sp>
        <p:nvSpPr>
          <p:cNvPr id="10" name="Text 6"/>
          <p:cNvSpPr/>
          <p:nvPr/>
        </p:nvSpPr>
        <p:spPr>
          <a:xfrm>
            <a:off x="1069848" y="1847088"/>
            <a:ext cx="1874520" cy="201168"/>
          </a:xfrm>
          <a:prstGeom prst="rect">
            <a:avLst/>
          </a:prstGeom>
          <a:noFill/>
          <a:ln/>
        </p:spPr>
        <p:txBody>
          <a:bodyPr wrap="square" lIns="0" tIns="0" rIns="0" bIns="0" rtlCol="0" anchor="ctr"/>
          <a:lstStyle/>
          <a:p>
            <a:r>
              <a:rPr lang="en-US" sz="950" dirty="0">
                <a:solidFill>
                  <a:srgbClr val="D94F5C"/>
                </a:solidFill>
                <a:latin typeface="Georgia" panose="02040502050405020303" pitchFamily="18" charset="0"/>
                <a:ea typeface="Calibri" pitchFamily="34" charset="-122"/>
                <a:cs typeface="Calibri" pitchFamily="34" charset="-120"/>
              </a:rPr>
              <a:t>Within a single omics layer</a:t>
            </a:r>
            <a:endParaRPr lang="en-US" sz="950" dirty="0">
              <a:latin typeface="Georgia" panose="02040502050405020303" pitchFamily="18" charset="0"/>
            </a:endParaRPr>
          </a:p>
        </p:txBody>
      </p:sp>
      <p:sp>
        <p:nvSpPr>
          <p:cNvPr id="11" name="Shape 7"/>
          <p:cNvSpPr/>
          <p:nvPr/>
        </p:nvSpPr>
        <p:spPr>
          <a:xfrm>
            <a:off x="64008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2" name="Text 8"/>
          <p:cNvSpPr/>
          <p:nvPr/>
        </p:nvSpPr>
        <p:spPr>
          <a:xfrm>
            <a:off x="68580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latin typeface="Georgia" panose="02040502050405020303" pitchFamily="18" charset="0"/>
            </a:endParaRPr>
          </a:p>
        </p:txBody>
      </p:sp>
      <p:sp>
        <p:nvSpPr>
          <p:cNvPr id="13" name="Text 9"/>
          <p:cNvSpPr/>
          <p:nvPr/>
        </p:nvSpPr>
        <p:spPr>
          <a:xfrm>
            <a:off x="68580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10–45% of genes detected per cell; the rest are zeros from technical dropout or true absence</a:t>
            </a:r>
            <a:endParaRPr lang="en-US" sz="900" dirty="0">
              <a:latin typeface="Georgia" panose="02040502050405020303" pitchFamily="18" charset="0"/>
            </a:endParaRPr>
          </a:p>
        </p:txBody>
      </p:sp>
      <p:sp>
        <p:nvSpPr>
          <p:cNvPr id="14" name="Shape 10"/>
          <p:cNvSpPr/>
          <p:nvPr/>
        </p:nvSpPr>
        <p:spPr>
          <a:xfrm>
            <a:off x="64008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5" name="Text 11"/>
          <p:cNvSpPr/>
          <p:nvPr/>
        </p:nvSpPr>
        <p:spPr>
          <a:xfrm>
            <a:off x="68580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latin typeface="Georgia" panose="02040502050405020303" pitchFamily="18" charset="0"/>
            </a:endParaRPr>
          </a:p>
        </p:txBody>
      </p:sp>
      <p:sp>
        <p:nvSpPr>
          <p:cNvPr id="16" name="Text 12"/>
          <p:cNvSpPr/>
          <p:nvPr/>
        </p:nvSpPr>
        <p:spPr>
          <a:xfrm>
            <a:off x="68580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Only 1–10% of accessible peaks detected per cell due to diploid DNA copy number</a:t>
            </a:r>
            <a:endParaRPr lang="en-US" sz="900" dirty="0">
              <a:latin typeface="Georgia" panose="02040502050405020303" pitchFamily="18" charset="0"/>
            </a:endParaRPr>
          </a:p>
        </p:txBody>
      </p:sp>
      <p:sp>
        <p:nvSpPr>
          <p:cNvPr id="17" name="Shape 13"/>
          <p:cNvSpPr/>
          <p:nvPr/>
        </p:nvSpPr>
        <p:spPr>
          <a:xfrm>
            <a:off x="64008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8" name="Text 14"/>
          <p:cNvSpPr/>
          <p:nvPr/>
        </p:nvSpPr>
        <p:spPr>
          <a:xfrm>
            <a:off x="68580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19" name="Text 15"/>
          <p:cNvSpPr/>
          <p:nvPr/>
        </p:nvSpPr>
        <p:spPr>
          <a:xfrm>
            <a:off x="68580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Gene-gene correlations become unreliable; clustering struggles to find true neighborhoods</a:t>
            </a:r>
            <a:endParaRPr lang="en-US" sz="900" dirty="0">
              <a:latin typeface="Georgia" panose="02040502050405020303" pitchFamily="18" charset="0"/>
            </a:endParaRPr>
          </a:p>
        </p:txBody>
      </p:sp>
      <p:sp>
        <p:nvSpPr>
          <p:cNvPr id="20" name="Text 16"/>
          <p:cNvSpPr/>
          <p:nvPr/>
        </p:nvSpPr>
        <p:spPr>
          <a:xfrm>
            <a:off x="64008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Chen et al. Genome Biology 2019</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Li et al. Nature Communications 2021</a:t>
            </a:r>
            <a:endParaRPr lang="en-US" sz="750" dirty="0">
              <a:latin typeface="Georgia" panose="02040502050405020303" pitchFamily="18" charset="0"/>
            </a:endParaRPr>
          </a:p>
        </p:txBody>
      </p:sp>
      <p:sp>
        <p:nvSpPr>
          <p:cNvPr id="21" name="Shape 17"/>
          <p:cNvSpPr/>
          <p:nvPr/>
        </p:nvSpPr>
        <p:spPr>
          <a:xfrm>
            <a:off x="342900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8"/>
          <p:cNvSpPr/>
          <p:nvPr/>
        </p:nvSpPr>
        <p:spPr>
          <a:xfrm>
            <a:off x="3429000" y="1463040"/>
            <a:ext cx="2606040" cy="64008"/>
          </a:xfrm>
          <a:prstGeom prst="rect">
            <a:avLst/>
          </a:prstGeom>
          <a:solidFill>
            <a:srgbClr val="E8963A"/>
          </a:solidFill>
          <a:ln/>
        </p:spPr>
        <p:txBody>
          <a:bodyPr/>
          <a:lstStyle/>
          <a:p>
            <a:endParaRPr lang="en-US" dirty="0">
              <a:latin typeface="Georgia" panose="02040502050405020303" pitchFamily="18" charset="0"/>
            </a:endParaRPr>
          </a:p>
        </p:txBody>
      </p:sp>
      <p:pic>
        <p:nvPicPr>
          <p:cNvPr id="23" name="Image 2" descr="preencoded.png"/>
          <p:cNvPicPr>
            <a:picLocks noChangeAspect="1"/>
          </p:cNvPicPr>
          <p:nvPr/>
        </p:nvPicPr>
        <p:blipFill>
          <a:blip r:embed="rId5"/>
          <a:stretch>
            <a:fillRect/>
          </a:stretch>
        </p:blipFill>
        <p:spPr>
          <a:xfrm>
            <a:off x="3593592" y="1645920"/>
            <a:ext cx="320040" cy="320040"/>
          </a:xfrm>
          <a:prstGeom prst="rect">
            <a:avLst/>
          </a:prstGeom>
        </p:spPr>
      </p:pic>
      <p:sp>
        <p:nvSpPr>
          <p:cNvPr id="24" name="Text 19"/>
          <p:cNvSpPr/>
          <p:nvPr/>
        </p:nvSpPr>
        <p:spPr>
          <a:xfrm>
            <a:off x="399592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latin typeface="Georgia" panose="02040502050405020303" pitchFamily="18" charset="0"/>
            </a:endParaRPr>
          </a:p>
        </p:txBody>
      </p:sp>
      <p:sp>
        <p:nvSpPr>
          <p:cNvPr id="25" name="Text 20"/>
          <p:cNvSpPr/>
          <p:nvPr/>
        </p:nvSpPr>
        <p:spPr>
          <a:xfrm>
            <a:off x="3995928" y="1847088"/>
            <a:ext cx="1874520" cy="201168"/>
          </a:xfrm>
          <a:prstGeom prst="rect">
            <a:avLst/>
          </a:prstGeom>
          <a:noFill/>
          <a:ln/>
        </p:spPr>
        <p:txBody>
          <a:bodyPr wrap="square" lIns="0" tIns="0" rIns="0" bIns="0" rtlCol="0" anchor="ctr"/>
          <a:lstStyle/>
          <a:p>
            <a:r>
              <a:rPr lang="en-US" sz="950" dirty="0">
                <a:solidFill>
                  <a:srgbClr val="E8963A"/>
                </a:solidFill>
                <a:latin typeface="Georgia" panose="02040502050405020303" pitchFamily="18" charset="0"/>
                <a:ea typeface="Calibri" pitchFamily="34" charset="-122"/>
                <a:cs typeface="Calibri" pitchFamily="34" charset="-120"/>
              </a:rPr>
              <a:t>Across omics layers</a:t>
            </a:r>
            <a:endParaRPr lang="en-US" sz="950" dirty="0">
              <a:latin typeface="Georgia" panose="02040502050405020303" pitchFamily="18" charset="0"/>
            </a:endParaRPr>
          </a:p>
        </p:txBody>
      </p:sp>
      <p:sp>
        <p:nvSpPr>
          <p:cNvPr id="26" name="Shape 21"/>
          <p:cNvSpPr/>
          <p:nvPr/>
        </p:nvSpPr>
        <p:spPr>
          <a:xfrm>
            <a:off x="356616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27" name="Text 22"/>
          <p:cNvSpPr/>
          <p:nvPr/>
        </p:nvSpPr>
        <p:spPr>
          <a:xfrm>
            <a:off x="361188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latin typeface="Georgia" panose="02040502050405020303" pitchFamily="18" charset="0"/>
            </a:endParaRPr>
          </a:p>
        </p:txBody>
      </p:sp>
      <p:sp>
        <p:nvSpPr>
          <p:cNvPr id="28" name="Text 23"/>
          <p:cNvSpPr/>
          <p:nvPr/>
        </p:nvSpPr>
        <p:spPr>
          <a:xfrm>
            <a:off x="361188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RNA-seq profiled on 500 patients, proteomics on only 200 — overlapping set may be just 120</a:t>
            </a:r>
            <a:endParaRPr lang="en-US" sz="900" dirty="0">
              <a:latin typeface="Georgia" panose="02040502050405020303" pitchFamily="18" charset="0"/>
            </a:endParaRPr>
          </a:p>
        </p:txBody>
      </p:sp>
      <p:sp>
        <p:nvSpPr>
          <p:cNvPr id="29" name="Shape 24"/>
          <p:cNvSpPr/>
          <p:nvPr/>
        </p:nvSpPr>
        <p:spPr>
          <a:xfrm>
            <a:off x="356616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0" name="Text 25"/>
          <p:cNvSpPr/>
          <p:nvPr/>
        </p:nvSpPr>
        <p:spPr>
          <a:xfrm>
            <a:off x="361188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latin typeface="Georgia" panose="02040502050405020303" pitchFamily="18" charset="0"/>
            </a:endParaRPr>
          </a:p>
        </p:txBody>
      </p:sp>
      <p:sp>
        <p:nvSpPr>
          <p:cNvPr id="31" name="Text 26"/>
          <p:cNvSpPr/>
          <p:nvPr/>
        </p:nvSpPr>
        <p:spPr>
          <a:xfrm>
            <a:off x="361188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10x Multiome gives matched RNA + ATAC per cell; most studies have separate profiling batches</a:t>
            </a:r>
            <a:endParaRPr lang="en-US" sz="900" dirty="0">
              <a:latin typeface="Georgia" panose="02040502050405020303" pitchFamily="18" charset="0"/>
            </a:endParaRPr>
          </a:p>
        </p:txBody>
      </p:sp>
      <p:sp>
        <p:nvSpPr>
          <p:cNvPr id="32" name="Shape 27"/>
          <p:cNvSpPr/>
          <p:nvPr/>
        </p:nvSpPr>
        <p:spPr>
          <a:xfrm>
            <a:off x="356616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3" name="Text 28"/>
          <p:cNvSpPr/>
          <p:nvPr/>
        </p:nvSpPr>
        <p:spPr>
          <a:xfrm>
            <a:off x="361188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34" name="Text 29"/>
          <p:cNvSpPr/>
          <p:nvPr/>
        </p:nvSpPr>
        <p:spPr>
          <a:xfrm>
            <a:off x="361188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Diagonal integration needed; power drops; per-cell cross-modal inference blocked</a:t>
            </a:r>
            <a:endParaRPr lang="en-US" sz="900" dirty="0">
              <a:latin typeface="Georgia" panose="02040502050405020303" pitchFamily="18" charset="0"/>
            </a:endParaRPr>
          </a:p>
        </p:txBody>
      </p:sp>
      <p:sp>
        <p:nvSpPr>
          <p:cNvPr id="35" name="Text 30"/>
          <p:cNvSpPr/>
          <p:nvPr/>
        </p:nvSpPr>
        <p:spPr>
          <a:xfrm>
            <a:off x="356616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Heumos et al. Mol Sys Biol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Argelaguet et al. Nat Methods 2021</a:t>
            </a:r>
            <a:endParaRPr lang="en-US" sz="750" dirty="0">
              <a:latin typeface="Georgia" panose="02040502050405020303" pitchFamily="18" charset="0"/>
            </a:endParaRPr>
          </a:p>
        </p:txBody>
      </p:sp>
      <p:sp>
        <p:nvSpPr>
          <p:cNvPr id="36" name="Shape 31"/>
          <p:cNvSpPr/>
          <p:nvPr/>
        </p:nvSpPr>
        <p:spPr>
          <a:xfrm>
            <a:off x="635508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37" name="Shape 32"/>
          <p:cNvSpPr/>
          <p:nvPr/>
        </p:nvSpPr>
        <p:spPr>
          <a:xfrm>
            <a:off x="6355080" y="1463040"/>
            <a:ext cx="2606040" cy="64008"/>
          </a:xfrm>
          <a:prstGeom prst="rect">
            <a:avLst/>
          </a:prstGeom>
          <a:solidFill>
            <a:srgbClr val="6B5B95"/>
          </a:solidFill>
          <a:ln/>
        </p:spPr>
        <p:txBody>
          <a:bodyPr/>
          <a:lstStyle/>
          <a:p>
            <a:endParaRPr lang="en-US" dirty="0">
              <a:latin typeface="Georgia" panose="02040502050405020303" pitchFamily="18" charset="0"/>
            </a:endParaRPr>
          </a:p>
        </p:txBody>
      </p:sp>
      <p:pic>
        <p:nvPicPr>
          <p:cNvPr id="38" name="Image 3" descr="preencoded.png"/>
          <p:cNvPicPr>
            <a:picLocks noChangeAspect="1"/>
          </p:cNvPicPr>
          <p:nvPr/>
        </p:nvPicPr>
        <p:blipFill>
          <a:blip r:embed="rId6"/>
          <a:stretch>
            <a:fillRect/>
          </a:stretch>
        </p:blipFill>
        <p:spPr>
          <a:xfrm>
            <a:off x="6519672" y="1645920"/>
            <a:ext cx="320040" cy="320040"/>
          </a:xfrm>
          <a:prstGeom prst="rect">
            <a:avLst/>
          </a:prstGeom>
        </p:spPr>
      </p:pic>
      <p:sp>
        <p:nvSpPr>
          <p:cNvPr id="39" name="Text 33"/>
          <p:cNvSpPr/>
          <p:nvPr/>
        </p:nvSpPr>
        <p:spPr>
          <a:xfrm>
            <a:off x="692200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latin typeface="Georgia" panose="02040502050405020303" pitchFamily="18" charset="0"/>
            </a:endParaRPr>
          </a:p>
        </p:txBody>
      </p:sp>
      <p:sp>
        <p:nvSpPr>
          <p:cNvPr id="40" name="Text 34"/>
          <p:cNvSpPr/>
          <p:nvPr/>
        </p:nvSpPr>
        <p:spPr>
          <a:xfrm>
            <a:off x="6922008" y="1847088"/>
            <a:ext cx="1874520" cy="201168"/>
          </a:xfrm>
          <a:prstGeom prst="rect">
            <a:avLst/>
          </a:prstGeom>
          <a:noFill/>
          <a:ln/>
        </p:spPr>
        <p:txBody>
          <a:bodyPr wrap="square" lIns="0" tIns="0" rIns="0" bIns="0" rtlCol="0" anchor="ctr"/>
          <a:lstStyle/>
          <a:p>
            <a:r>
              <a:rPr lang="en-US" sz="950" dirty="0">
                <a:solidFill>
                  <a:srgbClr val="6B5B95"/>
                </a:solidFill>
                <a:latin typeface="Georgia" panose="02040502050405020303" pitchFamily="18" charset="0"/>
                <a:ea typeface="Calibri" pitchFamily="34" charset="-122"/>
                <a:cs typeface="Calibri" pitchFamily="34" charset="-120"/>
              </a:rPr>
              <a:t>Entire omics layers missing</a:t>
            </a:r>
            <a:endParaRPr lang="en-US" sz="950" dirty="0">
              <a:latin typeface="Georgia" panose="02040502050405020303" pitchFamily="18" charset="0"/>
            </a:endParaRPr>
          </a:p>
        </p:txBody>
      </p:sp>
      <p:sp>
        <p:nvSpPr>
          <p:cNvPr id="41" name="Shape 35"/>
          <p:cNvSpPr/>
          <p:nvPr/>
        </p:nvSpPr>
        <p:spPr>
          <a:xfrm>
            <a:off x="649224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2" name="Text 36"/>
          <p:cNvSpPr/>
          <p:nvPr/>
        </p:nvSpPr>
        <p:spPr>
          <a:xfrm>
            <a:off x="653796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latin typeface="Georgia" panose="02040502050405020303" pitchFamily="18" charset="0"/>
            </a:endParaRPr>
          </a:p>
        </p:txBody>
      </p:sp>
      <p:sp>
        <p:nvSpPr>
          <p:cNvPr id="43" name="Text 37"/>
          <p:cNvSpPr/>
          <p:nvPr/>
        </p:nvSpPr>
        <p:spPr>
          <a:xfrm>
            <a:off x="653796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 study may have WGS + RNA-seq but cannot afford phosphoproteomics or spatial transcriptomics</a:t>
            </a:r>
            <a:endParaRPr lang="en-US" sz="900" dirty="0">
              <a:latin typeface="Georgia" panose="02040502050405020303" pitchFamily="18" charset="0"/>
            </a:endParaRPr>
          </a:p>
        </p:txBody>
      </p:sp>
      <p:sp>
        <p:nvSpPr>
          <p:cNvPr id="44" name="Shape 38"/>
          <p:cNvSpPr/>
          <p:nvPr/>
        </p:nvSpPr>
        <p:spPr>
          <a:xfrm>
            <a:off x="649224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5" name="Text 39"/>
          <p:cNvSpPr/>
          <p:nvPr/>
        </p:nvSpPr>
        <p:spPr>
          <a:xfrm>
            <a:off x="653796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latin typeface="Georgia" panose="02040502050405020303" pitchFamily="18" charset="0"/>
            </a:endParaRPr>
          </a:p>
        </p:txBody>
      </p:sp>
      <p:sp>
        <p:nvSpPr>
          <p:cNvPr id="46" name="Text 40"/>
          <p:cNvSpPr/>
          <p:nvPr/>
        </p:nvSpPr>
        <p:spPr>
          <a:xfrm>
            <a:off x="653796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FFPE samples support DNA/methylation but yield degraded RNA and poor chromatin accessibility</a:t>
            </a:r>
            <a:endParaRPr lang="en-US" sz="900" dirty="0">
              <a:latin typeface="Georgia" panose="02040502050405020303" pitchFamily="18" charset="0"/>
            </a:endParaRPr>
          </a:p>
        </p:txBody>
      </p:sp>
      <p:sp>
        <p:nvSpPr>
          <p:cNvPr id="47" name="Shape 41"/>
          <p:cNvSpPr/>
          <p:nvPr/>
        </p:nvSpPr>
        <p:spPr>
          <a:xfrm>
            <a:off x="649224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8" name="Text 42"/>
          <p:cNvSpPr/>
          <p:nvPr/>
        </p:nvSpPr>
        <p:spPr>
          <a:xfrm>
            <a:off x="653796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49" name="Text 43"/>
          <p:cNvSpPr/>
          <p:nvPr/>
        </p:nvSpPr>
        <p:spPr>
          <a:xfrm>
            <a:off x="653796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Regulatory layers invisible; causal chain from mutation → phenotype is incomplete</a:t>
            </a:r>
            <a:endParaRPr lang="en-US" sz="900" dirty="0">
              <a:latin typeface="Georgia" panose="02040502050405020303" pitchFamily="18" charset="0"/>
            </a:endParaRPr>
          </a:p>
        </p:txBody>
      </p:sp>
      <p:sp>
        <p:nvSpPr>
          <p:cNvPr id="50" name="Text 44"/>
          <p:cNvSpPr/>
          <p:nvPr/>
        </p:nvSpPr>
        <p:spPr>
          <a:xfrm>
            <a:off x="649224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Barros et al. Brief Bioinform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Mohr et al. Biomedicines 2024</a:t>
            </a:r>
            <a:endParaRPr lang="en-US" sz="750" dirty="0">
              <a:latin typeface="Georgia" panose="020405020504050203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4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4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How modern tools address the fundamental data incompatibilities</a:t>
            </a:r>
            <a:endParaRPr lang="en-US" sz="1300" dirty="0">
              <a:latin typeface="Georgia" panose="02040502050405020303" pitchFamily="18" charset="0"/>
            </a:endParaRPr>
          </a:p>
        </p:txBody>
      </p:sp>
      <p:sp>
        <p:nvSpPr>
          <p:cNvPr id="6" name="Shape 3"/>
          <p:cNvSpPr/>
          <p:nvPr/>
        </p:nvSpPr>
        <p:spPr>
          <a:xfrm>
            <a:off x="45720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57200" y="1600200"/>
            <a:ext cx="39319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40080" y="1764792"/>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640080" y="2167128"/>
            <a:ext cx="201168" cy="201168"/>
          </a:xfrm>
          <a:prstGeom prst="rect">
            <a:avLst/>
          </a:prstGeom>
        </p:spPr>
      </p:pic>
      <p:sp>
        <p:nvSpPr>
          <p:cNvPr id="10" name="Text 6"/>
          <p:cNvSpPr/>
          <p:nvPr/>
        </p:nvSpPr>
        <p:spPr>
          <a:xfrm>
            <a:off x="91440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latin typeface="Georgia" panose="02040502050405020303" pitchFamily="18" charset="0"/>
            </a:endParaRPr>
          </a:p>
        </p:txBody>
      </p:sp>
      <p:sp>
        <p:nvSpPr>
          <p:cNvPr id="11" name="Text 7"/>
          <p:cNvSpPr/>
          <p:nvPr/>
        </p:nvSpPr>
        <p:spPr>
          <a:xfrm>
            <a:off x="91440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latin typeface="Georgia" panose="02040502050405020303" pitchFamily="18" charset="0"/>
            </a:endParaRPr>
          </a:p>
        </p:txBody>
      </p:sp>
      <p:sp>
        <p:nvSpPr>
          <p:cNvPr id="12" name="Text 8"/>
          <p:cNvSpPr/>
          <p:nvPr/>
        </p:nvSpPr>
        <p:spPr>
          <a:xfrm>
            <a:off x="914400" y="2770632"/>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scGLUE · MultiVI · scECDA</a:t>
            </a:r>
            <a:endParaRPr lang="en-US" sz="800"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640080" y="3063240"/>
            <a:ext cx="201168" cy="201168"/>
          </a:xfrm>
          <a:prstGeom prst="rect">
            <a:avLst/>
          </a:prstGeom>
        </p:spPr>
      </p:pic>
      <p:sp>
        <p:nvSpPr>
          <p:cNvPr id="14" name="Text 9"/>
          <p:cNvSpPr/>
          <p:nvPr/>
        </p:nvSpPr>
        <p:spPr>
          <a:xfrm>
            <a:off x="91440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latin typeface="Georgia" panose="02040502050405020303" pitchFamily="18" charset="0"/>
            </a:endParaRPr>
          </a:p>
        </p:txBody>
      </p:sp>
      <p:sp>
        <p:nvSpPr>
          <p:cNvPr id="15" name="Text 10"/>
          <p:cNvSpPr/>
          <p:nvPr/>
        </p:nvSpPr>
        <p:spPr>
          <a:xfrm>
            <a:off x="91440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latin typeface="Georgia" panose="02040502050405020303" pitchFamily="18" charset="0"/>
            </a:endParaRPr>
          </a:p>
        </p:txBody>
      </p:sp>
      <p:sp>
        <p:nvSpPr>
          <p:cNvPr id="16" name="Text 11"/>
          <p:cNvSpPr/>
          <p:nvPr/>
        </p:nvSpPr>
        <p:spPr>
          <a:xfrm>
            <a:off x="914400" y="3666744"/>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sciCAN · GLUE · totalVI</a:t>
            </a:r>
            <a:endParaRPr lang="en-US" sz="800" dirty="0">
              <a:latin typeface="Georgia" panose="02040502050405020303" pitchFamily="18" charset="0"/>
            </a:endParaRPr>
          </a:p>
        </p:txBody>
      </p:sp>
      <p:pic>
        <p:nvPicPr>
          <p:cNvPr id="17" name="Image 3" descr="preencoded.png"/>
          <p:cNvPicPr>
            <a:picLocks noChangeAspect="1"/>
          </p:cNvPicPr>
          <p:nvPr/>
        </p:nvPicPr>
        <p:blipFill>
          <a:blip r:embed="rId4"/>
          <a:stretch>
            <a:fillRect/>
          </a:stretch>
        </p:blipFill>
        <p:spPr>
          <a:xfrm>
            <a:off x="640080" y="3959352"/>
            <a:ext cx="201168" cy="201168"/>
          </a:xfrm>
          <a:prstGeom prst="rect">
            <a:avLst/>
          </a:prstGeom>
        </p:spPr>
      </p:pic>
      <p:sp>
        <p:nvSpPr>
          <p:cNvPr id="18" name="Text 12"/>
          <p:cNvSpPr/>
          <p:nvPr/>
        </p:nvSpPr>
        <p:spPr>
          <a:xfrm>
            <a:off x="91440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latin typeface="Georgia" panose="02040502050405020303" pitchFamily="18" charset="0"/>
            </a:endParaRPr>
          </a:p>
        </p:txBody>
      </p:sp>
      <p:sp>
        <p:nvSpPr>
          <p:cNvPr id="19" name="Text 13"/>
          <p:cNvSpPr/>
          <p:nvPr/>
        </p:nvSpPr>
        <p:spPr>
          <a:xfrm>
            <a:off x="91440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latin typeface="Georgia" panose="02040502050405020303" pitchFamily="18" charset="0"/>
            </a:endParaRPr>
          </a:p>
        </p:txBody>
      </p:sp>
      <p:sp>
        <p:nvSpPr>
          <p:cNvPr id="20" name="Text 14"/>
          <p:cNvSpPr/>
          <p:nvPr/>
        </p:nvSpPr>
        <p:spPr>
          <a:xfrm>
            <a:off x="914400" y="4562856"/>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SCENIC+ · LINGER · MultiGATE</a:t>
            </a:r>
            <a:endParaRPr lang="en-US" sz="800" dirty="0">
              <a:latin typeface="Georgia" panose="02040502050405020303" pitchFamily="18" charset="0"/>
            </a:endParaRPr>
          </a:p>
        </p:txBody>
      </p:sp>
      <p:sp>
        <p:nvSpPr>
          <p:cNvPr id="21" name="Shape 15"/>
          <p:cNvSpPr/>
          <p:nvPr/>
        </p:nvSpPr>
        <p:spPr>
          <a:xfrm>
            <a:off x="475488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54880" y="1600200"/>
            <a:ext cx="3931920" cy="64008"/>
          </a:xfrm>
          <a:prstGeom prst="rect">
            <a:avLst/>
          </a:prstGeom>
          <a:solidFill>
            <a:srgbClr val="6B5B95"/>
          </a:solidFill>
          <a:ln/>
        </p:spPr>
        <p:txBody>
          <a:bodyPr/>
          <a:lstStyle/>
          <a:p>
            <a:endParaRPr lang="en-US" dirty="0">
              <a:latin typeface="Georgia" panose="02040502050405020303" pitchFamily="18" charset="0"/>
            </a:endParaRPr>
          </a:p>
        </p:txBody>
      </p:sp>
      <p:sp>
        <p:nvSpPr>
          <p:cNvPr id="23" name="Text 17"/>
          <p:cNvSpPr/>
          <p:nvPr/>
        </p:nvSpPr>
        <p:spPr>
          <a:xfrm>
            <a:off x="4937760" y="1764792"/>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latin typeface="Georgia" panose="02040502050405020303" pitchFamily="18" charset="0"/>
            </a:endParaRPr>
          </a:p>
        </p:txBody>
      </p:sp>
      <p:pic>
        <p:nvPicPr>
          <p:cNvPr id="24" name="Image 4" descr="preencoded.png"/>
          <p:cNvPicPr>
            <a:picLocks noChangeAspect="1"/>
          </p:cNvPicPr>
          <p:nvPr/>
        </p:nvPicPr>
        <p:blipFill>
          <a:blip r:embed="rId4"/>
          <a:stretch>
            <a:fillRect/>
          </a:stretch>
        </p:blipFill>
        <p:spPr>
          <a:xfrm>
            <a:off x="4937760" y="2167128"/>
            <a:ext cx="201168" cy="201168"/>
          </a:xfrm>
          <a:prstGeom prst="rect">
            <a:avLst/>
          </a:prstGeom>
        </p:spPr>
      </p:pic>
      <p:sp>
        <p:nvSpPr>
          <p:cNvPr id="25" name="Text 18"/>
          <p:cNvSpPr/>
          <p:nvPr/>
        </p:nvSpPr>
        <p:spPr>
          <a:xfrm>
            <a:off x="521208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latin typeface="Georgia" panose="02040502050405020303" pitchFamily="18" charset="0"/>
            </a:endParaRPr>
          </a:p>
        </p:txBody>
      </p:sp>
      <p:sp>
        <p:nvSpPr>
          <p:cNvPr id="26" name="Text 19"/>
          <p:cNvSpPr/>
          <p:nvPr/>
        </p:nvSpPr>
        <p:spPr>
          <a:xfrm>
            <a:off x="521208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latin typeface="Georgia" panose="02040502050405020303" pitchFamily="18" charset="0"/>
            </a:endParaRPr>
          </a:p>
        </p:txBody>
      </p:sp>
      <p:sp>
        <p:nvSpPr>
          <p:cNvPr id="27" name="Text 20"/>
          <p:cNvSpPr/>
          <p:nvPr/>
        </p:nvSpPr>
        <p:spPr>
          <a:xfrm>
            <a:off x="5212080" y="2770632"/>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MAGIC · scOpen · SAVER · DCA</a:t>
            </a:r>
            <a:endParaRPr lang="en-US" sz="800" dirty="0">
              <a:latin typeface="Georgia" panose="02040502050405020303" pitchFamily="18" charset="0"/>
            </a:endParaRPr>
          </a:p>
        </p:txBody>
      </p:sp>
      <p:pic>
        <p:nvPicPr>
          <p:cNvPr id="28" name="Image 5" descr="preencoded.png"/>
          <p:cNvPicPr>
            <a:picLocks noChangeAspect="1"/>
          </p:cNvPicPr>
          <p:nvPr/>
        </p:nvPicPr>
        <p:blipFill>
          <a:blip r:embed="rId4"/>
          <a:stretch>
            <a:fillRect/>
          </a:stretch>
        </p:blipFill>
        <p:spPr>
          <a:xfrm>
            <a:off x="4937760" y="3063240"/>
            <a:ext cx="201168" cy="201168"/>
          </a:xfrm>
          <a:prstGeom prst="rect">
            <a:avLst/>
          </a:prstGeom>
        </p:spPr>
      </p:pic>
      <p:sp>
        <p:nvSpPr>
          <p:cNvPr id="29" name="Text 21"/>
          <p:cNvSpPr/>
          <p:nvPr/>
        </p:nvSpPr>
        <p:spPr>
          <a:xfrm>
            <a:off x="521208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latin typeface="Georgia" panose="02040502050405020303" pitchFamily="18" charset="0"/>
            </a:endParaRPr>
          </a:p>
        </p:txBody>
      </p:sp>
      <p:sp>
        <p:nvSpPr>
          <p:cNvPr id="30" name="Text 22"/>
          <p:cNvSpPr/>
          <p:nvPr/>
        </p:nvSpPr>
        <p:spPr>
          <a:xfrm>
            <a:off x="521208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latin typeface="Georgia" panose="02040502050405020303" pitchFamily="18" charset="0"/>
            </a:endParaRPr>
          </a:p>
        </p:txBody>
      </p:sp>
      <p:sp>
        <p:nvSpPr>
          <p:cNvPr id="31" name="Text 23"/>
          <p:cNvSpPr/>
          <p:nvPr/>
        </p:nvSpPr>
        <p:spPr>
          <a:xfrm>
            <a:off x="5212080" y="3666744"/>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Seurat v5 Bridge · UINMF · StabMap</a:t>
            </a:r>
            <a:endParaRPr lang="en-US" sz="800" dirty="0">
              <a:latin typeface="Georgia" panose="02040502050405020303" pitchFamily="18" charset="0"/>
            </a:endParaRPr>
          </a:p>
        </p:txBody>
      </p:sp>
      <p:pic>
        <p:nvPicPr>
          <p:cNvPr id="32" name="Image 6" descr="preencoded.png"/>
          <p:cNvPicPr>
            <a:picLocks noChangeAspect="1"/>
          </p:cNvPicPr>
          <p:nvPr/>
        </p:nvPicPr>
        <p:blipFill>
          <a:blip r:embed="rId4"/>
          <a:stretch>
            <a:fillRect/>
          </a:stretch>
        </p:blipFill>
        <p:spPr>
          <a:xfrm>
            <a:off x="4937760" y="3959352"/>
            <a:ext cx="201168" cy="201168"/>
          </a:xfrm>
          <a:prstGeom prst="rect">
            <a:avLst/>
          </a:prstGeom>
        </p:spPr>
      </p:pic>
      <p:sp>
        <p:nvSpPr>
          <p:cNvPr id="33" name="Text 24"/>
          <p:cNvSpPr/>
          <p:nvPr/>
        </p:nvSpPr>
        <p:spPr>
          <a:xfrm>
            <a:off x="521208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latin typeface="Georgia" panose="02040502050405020303" pitchFamily="18" charset="0"/>
            </a:endParaRPr>
          </a:p>
        </p:txBody>
      </p:sp>
      <p:sp>
        <p:nvSpPr>
          <p:cNvPr id="34" name="Text 25"/>
          <p:cNvSpPr/>
          <p:nvPr/>
        </p:nvSpPr>
        <p:spPr>
          <a:xfrm>
            <a:off x="521208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latin typeface="Georgia" panose="02040502050405020303" pitchFamily="18" charset="0"/>
            </a:endParaRPr>
          </a:p>
        </p:txBody>
      </p:sp>
      <p:sp>
        <p:nvSpPr>
          <p:cNvPr id="35" name="Text 26"/>
          <p:cNvSpPr/>
          <p:nvPr/>
        </p:nvSpPr>
        <p:spPr>
          <a:xfrm>
            <a:off x="5212080" y="4562856"/>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MOFA2 · MultiVI · MCIA</a:t>
            </a:r>
            <a:endParaRPr lang="en-US" sz="800" dirty="0">
              <a:latin typeface="Georgia" panose="02040502050405020303" pitchFamily="18" charset="0"/>
            </a:endParaRPr>
          </a:p>
        </p:txBody>
      </p:sp>
      <p:sp>
        <p:nvSpPr>
          <p:cNvPr id="36" name="Shape 27"/>
          <p:cNvSpPr/>
          <p:nvPr/>
        </p:nvSpPr>
        <p:spPr>
          <a:xfrm>
            <a:off x="457200" y="4937760"/>
            <a:ext cx="822960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37" name="Text 28"/>
          <p:cNvSpPr/>
          <p:nvPr/>
        </p:nvSpPr>
        <p:spPr>
          <a:xfrm>
            <a:off x="457200" y="4956048"/>
            <a:ext cx="8229600" cy="201168"/>
          </a:xfrm>
          <a:prstGeom prst="rect">
            <a:avLst/>
          </a:prstGeom>
          <a:noFill/>
          <a:ln/>
        </p:spPr>
        <p:txBody>
          <a:bodyPr wrap="square" lIns="0" tIns="0" rIns="0" bIns="0" rtlCol="0" anchor="ctr"/>
          <a:lstStyle/>
          <a:p>
            <a:r>
              <a:rPr lang="en-US" sz="900" dirty="0">
                <a:solidFill>
                  <a:srgbClr val="1A2B34"/>
                </a:solidFill>
                <a:latin typeface="Georgia" panose="02040502050405020303" pitchFamily="18"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latin typeface="Georgia" panose="02040502050405020303"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173736" y="1496557"/>
            <a:ext cx="4855464" cy="2885795"/>
          </a:xfrm>
          <a:prstGeom prst="rect">
            <a:avLst/>
          </a:prstGeom>
          <a:noFill/>
          <a:ln w="9525">
            <a:noFill/>
            <a:headEnd/>
            <a:tailEnd/>
          </a:ln>
        </p:spPr>
      </p:pic>
      <p:sp>
        <p:nvSpPr>
          <p:cNvPr id="4" name="Content Placeholder 3"/>
          <p:cNvSpPr>
            <a:spLocks noGrp="1"/>
          </p:cNvSpPr>
          <p:nvPr>
            <p:ph sz="half" idx="2"/>
          </p:nvPr>
        </p:nvSpPr>
        <p:spPr>
          <a:xfrm>
            <a:off x="0" y="1053847"/>
            <a:ext cx="9144000" cy="427481"/>
          </a:xfrm>
        </p:spPr>
        <p:txBody>
          <a:bodyPr>
            <a:normAutofit/>
          </a:bodyPr>
          <a:lstStyle/>
          <a:p>
            <a:pPr marL="0" lvl="0" indent="0">
              <a:buNone/>
            </a:pPr>
            <a:r>
              <a:rPr b="1" dirty="0" err="1"/>
              <a:t>Genome→Epigenome→Transcriptome→Proteome</a:t>
            </a:r>
            <a:r>
              <a:rPr b="1" dirty="0"/>
              <a:t>→ Metabolome</a:t>
            </a:r>
          </a:p>
        </p:txBody>
      </p:sp>
      <p:sp>
        <p:nvSpPr>
          <p:cNvPr id="6" name="TextBox 5">
            <a:extLst>
              <a:ext uri="{FF2B5EF4-FFF2-40B4-BE49-F238E27FC236}">
                <a16:creationId xmlns:a16="http://schemas.microsoft.com/office/drawing/2014/main" id="{F3CDE4FB-9B89-52D0-1D1B-0728DCA53CB7}"/>
              </a:ext>
            </a:extLst>
          </p:cNvPr>
          <p:cNvSpPr txBox="1"/>
          <p:nvPr/>
        </p:nvSpPr>
        <p:spPr>
          <a:xfrm>
            <a:off x="5234940" y="1699552"/>
            <a:ext cx="3506724" cy="2354491"/>
          </a:xfrm>
          <a:prstGeom prst="rect">
            <a:avLst/>
          </a:prstGeom>
          <a:noFill/>
        </p:spPr>
        <p:txBody>
          <a:bodyPr wrap="square">
            <a:spAutoFit/>
          </a:bodyPr>
          <a:lstStyle/>
          <a:p>
            <a:pPr marL="342900" lvl="0" indent="-342900">
              <a:buFont typeface="Arial" panose="020B0604020202020204" pitchFamily="34" charset="0"/>
              <a:buChar char="•"/>
            </a:pPr>
            <a:r>
              <a:rPr lang="en-US" sz="2100" dirty="0">
                <a:latin typeface="Georgia" panose="02040502050405020303" pitchFamily="18" charset="0"/>
              </a:rPr>
              <a:t>Each layer captures different biological information</a:t>
            </a:r>
          </a:p>
          <a:p>
            <a:pPr marL="342900" lvl="0" indent="-342900">
              <a:buFont typeface="Arial" panose="020B0604020202020204" pitchFamily="34" charset="0"/>
              <a:buChar char="•"/>
            </a:pPr>
            <a:r>
              <a:rPr lang="en-US" sz="2100" dirty="0">
                <a:latin typeface="Georgia" panose="02040502050405020303" pitchFamily="18" charset="0"/>
              </a:rPr>
              <a:t>Regulation flows across layers</a:t>
            </a:r>
          </a:p>
          <a:p>
            <a:pPr marL="342900" lvl="0" indent="-342900">
              <a:buFont typeface="Arial" panose="020B0604020202020204" pitchFamily="34" charset="0"/>
              <a:buChar char="•"/>
            </a:pPr>
            <a:r>
              <a:rPr lang="en-US" sz="2100" dirty="0">
                <a:latin typeface="Georgia" panose="02040502050405020303" pitchFamily="18" charset="0"/>
              </a:rPr>
              <a:t>Feedback loops create complexity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2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73152" y="1166300"/>
            <a:ext cx="6564238" cy="3323403"/>
          </a:xfrm>
          <a:prstGeom prst="rect">
            <a:avLst/>
          </a:prstGeom>
          <a:noFill/>
          <a:ln w="9525">
            <a:noFill/>
            <a:headEnd/>
            <a:tailEnd/>
          </a:ln>
        </p:spPr>
      </p:pic>
      <p:sp>
        <p:nvSpPr>
          <p:cNvPr id="4" name="Content Placeholder 3"/>
          <p:cNvSpPr>
            <a:spLocks noGrp="1"/>
          </p:cNvSpPr>
          <p:nvPr>
            <p:ph sz="half" idx="2"/>
          </p:nvPr>
        </p:nvSpPr>
        <p:spPr>
          <a:xfrm>
            <a:off x="6318504" y="1209295"/>
            <a:ext cx="2633472" cy="3394472"/>
          </a:xfrm>
        </p:spPr>
        <p:txBody>
          <a:bodyPr>
            <a:normAutofit fontScale="85000" lnSpcReduction="20000"/>
          </a:bodyPr>
          <a:lstStyle/>
          <a:p>
            <a:pPr marL="0" lvl="0" indent="0">
              <a:buNone/>
            </a:pPr>
            <a:r>
              <a:rPr b="1" dirty="0"/>
              <a:t>Multi-omics integration</a:t>
            </a:r>
            <a:r>
              <a:rPr dirty="0"/>
              <a:t> combines measurements from multiple molecular layers to:</a:t>
            </a:r>
          </a:p>
          <a:p>
            <a:pPr lvl="0"/>
            <a:r>
              <a:rPr dirty="0"/>
              <a:t>Reveal regulatory relationships</a:t>
            </a:r>
          </a:p>
          <a:p>
            <a:pPr lvl="0"/>
            <a:r>
              <a:rPr dirty="0"/>
              <a:t>Uncover disease mechanisms</a:t>
            </a:r>
          </a:p>
          <a:p>
            <a:pPr lvl="0"/>
            <a:r>
              <a:rPr dirty="0"/>
              <a:t>Classify molecular subtypes</a:t>
            </a:r>
          </a:p>
          <a:p>
            <a:pPr lvl="0"/>
            <a:r>
              <a:rPr dirty="0"/>
              <a:t>Predict clinical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EA2F-C039-BF2C-A41D-A3C78DAEC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700559-27F5-5109-3C5D-25117D61CA08}"/>
              </a:ext>
            </a:extLst>
          </p:cNvPr>
          <p:cNvSpPr>
            <a:spLocks noGrp="1"/>
          </p:cNvSpPr>
          <p:nvPr>
            <p:ph type="title"/>
          </p:nvPr>
        </p:nvSpPr>
        <p:spPr>
          <a:xfrm>
            <a:off x="335902" y="205979"/>
            <a:ext cx="8537510" cy="857250"/>
          </a:xfrm>
        </p:spPr>
        <p:txBody>
          <a:bodyPr>
            <a:normAutofit fontScale="90000"/>
          </a:bodyPr>
          <a:lstStyle/>
          <a:p>
            <a:pPr marL="0" lvl="0" indent="0">
              <a:buNone/>
            </a:pPr>
            <a:r>
              <a:rPr lang="en-US" dirty="0"/>
              <a:t>Why we’re talking about </a:t>
            </a:r>
            <a:r>
              <a:rPr dirty="0"/>
              <a:t>Multi-Omics Integration</a:t>
            </a:r>
            <a:r>
              <a:rPr lang="en-US" dirty="0"/>
              <a:t> now</a:t>
            </a:r>
            <a:endParaRPr dirty="0"/>
          </a:p>
        </p:txBody>
      </p:sp>
      <p:sp>
        <p:nvSpPr>
          <p:cNvPr id="26" name="Content Placeholder 3">
            <a:extLst>
              <a:ext uri="{FF2B5EF4-FFF2-40B4-BE49-F238E27FC236}">
                <a16:creationId xmlns:a16="http://schemas.microsoft.com/office/drawing/2014/main" id="{69BBC562-85C4-C7A6-A7F6-CB07EE02480C}"/>
              </a:ext>
            </a:extLst>
          </p:cNvPr>
          <p:cNvSpPr txBox="1">
            <a:spLocks/>
          </p:cNvSpPr>
          <p:nvPr/>
        </p:nvSpPr>
        <p:spPr>
          <a:xfrm>
            <a:off x="328250" y="4394718"/>
            <a:ext cx="8470517" cy="541176"/>
          </a:xfrm>
          <a:prstGeom prst="rect">
            <a:avLst/>
          </a:prstGeom>
        </p:spPr>
        <p:txBody>
          <a:bodyPr vert="horz" lIns="91440" tIns="45720" rIns="91440" bIns="45720" rtlCol="0">
            <a:normAutofit fontScale="92500"/>
          </a:bodyPr>
          <a:lstStyle>
            <a:lvl1pPr marL="3429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35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35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Arial"/>
              <a:buNone/>
            </a:pPr>
            <a:r>
              <a:rPr lang="en-US" b="1" dirty="0"/>
              <a:t>Rapid growth in development of methods for multi-omics analysis </a:t>
            </a:r>
            <a:endParaRPr lang="en-US" dirty="0"/>
          </a:p>
        </p:txBody>
      </p:sp>
      <p:pic>
        <p:nvPicPr>
          <p:cNvPr id="30" name="Picture 29" descr="A graph with lines and dots&#10;&#10;AI-generated content may be incorrect.">
            <a:extLst>
              <a:ext uri="{FF2B5EF4-FFF2-40B4-BE49-F238E27FC236}">
                <a16:creationId xmlns:a16="http://schemas.microsoft.com/office/drawing/2014/main" id="{EC9C52AD-28AA-C550-BFEC-6DA61073B1C9}"/>
              </a:ext>
            </a:extLst>
          </p:cNvPr>
          <p:cNvPicPr>
            <a:picLocks noChangeAspect="1"/>
          </p:cNvPicPr>
          <p:nvPr/>
        </p:nvPicPr>
        <p:blipFill>
          <a:blip r:embed="rId3"/>
          <a:stretch>
            <a:fillRect/>
          </a:stretch>
        </p:blipFill>
        <p:spPr>
          <a:xfrm>
            <a:off x="-1" y="1277436"/>
            <a:ext cx="4733889" cy="2840333"/>
          </a:xfrm>
          <a:prstGeom prst="rect">
            <a:avLst/>
          </a:prstGeom>
        </p:spPr>
      </p:pic>
      <p:pic>
        <p:nvPicPr>
          <p:cNvPr id="36" name="Picture 35" descr="A graph with a line graph and red dots&#10;&#10;AI-generated content may be incorrect.">
            <a:extLst>
              <a:ext uri="{FF2B5EF4-FFF2-40B4-BE49-F238E27FC236}">
                <a16:creationId xmlns:a16="http://schemas.microsoft.com/office/drawing/2014/main" id="{797231A1-1A00-790D-0918-FD9A43B441E6}"/>
              </a:ext>
            </a:extLst>
          </p:cNvPr>
          <p:cNvPicPr>
            <a:picLocks noChangeAspect="1"/>
          </p:cNvPicPr>
          <p:nvPr/>
        </p:nvPicPr>
        <p:blipFill>
          <a:blip r:embed="rId4"/>
          <a:stretch>
            <a:fillRect/>
          </a:stretch>
        </p:blipFill>
        <p:spPr>
          <a:xfrm>
            <a:off x="4590660" y="1271932"/>
            <a:ext cx="4553340" cy="2845837"/>
          </a:xfrm>
          <a:prstGeom prst="rect">
            <a:avLst/>
          </a:prstGeom>
        </p:spPr>
      </p:pic>
    </p:spTree>
    <p:extLst>
      <p:ext uri="{BB962C8B-B14F-4D97-AF65-F5344CB8AC3E}">
        <p14:creationId xmlns:p14="http://schemas.microsoft.com/office/powerpoint/2010/main" val="304424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“What can happen”</a:t>
            </a:r>
          </a:p>
        </p:txBody>
      </p:sp>
      <p:sp>
        <p:nvSpPr>
          <p:cNvPr id="4" name="Content Placeholder 3"/>
          <p:cNvSpPr>
            <a:spLocks noGrp="1"/>
          </p:cNvSpPr>
          <p:nvPr>
            <p:ph sz="half" idx="2"/>
          </p:nvPr>
        </p:nvSpPr>
        <p:spPr>
          <a:xfrm>
            <a:off x="4922520" y="1227583"/>
            <a:ext cx="4038600" cy="3394472"/>
          </a:xfrm>
        </p:spPr>
        <p:txBody>
          <a:bodyPr>
            <a:normAutofit lnSpcReduction="10000"/>
          </a:bodyPr>
          <a:lstStyle/>
          <a:p>
            <a:pPr marL="0" lvl="0" indent="0">
              <a:buNone/>
            </a:pPr>
            <a:r>
              <a:rPr b="1" dirty="0"/>
              <a:t>What it measures:</a:t>
            </a:r>
            <a:r>
              <a:rPr dirty="0"/>
              <a:t> </a:t>
            </a:r>
            <a:r>
              <a:rPr lang="en-US" dirty="0"/>
              <a:t>DNA sequence variation (SNVs, indels, CNVs, structural variants)</a:t>
            </a:r>
            <a:endParaRPr dirty="0"/>
          </a:p>
          <a:p>
            <a:pPr marL="0" lvl="0" indent="0">
              <a:buNone/>
            </a:pPr>
            <a:r>
              <a:rPr b="1" dirty="0"/>
              <a:t>Common technologies:</a:t>
            </a:r>
          </a:p>
          <a:p>
            <a:pPr lvl="0"/>
            <a:r>
              <a:rPr dirty="0"/>
              <a:t>Whole-genome sequencing (WGS)</a:t>
            </a:r>
          </a:p>
          <a:p>
            <a:pPr lvl="0"/>
            <a:r>
              <a:rPr dirty="0"/>
              <a:t>Whole-exome sequencing (WES)</a:t>
            </a:r>
          </a:p>
          <a:p>
            <a:pPr lvl="0"/>
            <a:r>
              <a:rPr dirty="0"/>
              <a:t>Targeted panels</a:t>
            </a:r>
          </a:p>
        </p:txBody>
      </p:sp>
      <p:pic>
        <p:nvPicPr>
          <p:cNvPr id="8" name="Picture 7" descr="A diagram of dna sequence&#10;&#10;AI-generated content may be incorrect.">
            <a:extLst>
              <a:ext uri="{FF2B5EF4-FFF2-40B4-BE49-F238E27FC236}">
                <a16:creationId xmlns:a16="http://schemas.microsoft.com/office/drawing/2014/main" id="{127A159D-C8D4-FC68-3524-E8862CDB9A30}"/>
              </a:ext>
            </a:extLst>
          </p:cNvPr>
          <p:cNvPicPr>
            <a:picLocks noChangeAspect="1"/>
          </p:cNvPicPr>
          <p:nvPr/>
        </p:nvPicPr>
        <p:blipFill>
          <a:blip r:embed="rId3"/>
          <a:stretch>
            <a:fillRect/>
          </a:stretch>
        </p:blipFill>
        <p:spPr>
          <a:xfrm>
            <a:off x="0" y="1456696"/>
            <a:ext cx="4837176" cy="2744972"/>
          </a:xfrm>
          <a:prstGeom prst="rect">
            <a:avLst/>
          </a:prstGeom>
        </p:spPr>
      </p:pic>
      <p:sp>
        <p:nvSpPr>
          <p:cNvPr id="9" name="TextBox 8">
            <a:extLst>
              <a:ext uri="{FF2B5EF4-FFF2-40B4-BE49-F238E27FC236}">
                <a16:creationId xmlns:a16="http://schemas.microsoft.com/office/drawing/2014/main" id="{8EB62B13-EEA5-8903-E07B-4151B1523F76}"/>
              </a:ext>
            </a:extLst>
          </p:cNvPr>
          <p:cNvSpPr txBox="1"/>
          <p:nvPr/>
        </p:nvSpPr>
        <p:spPr>
          <a:xfrm>
            <a:off x="237744" y="4133088"/>
            <a:ext cx="4535216" cy="215444"/>
          </a:xfrm>
          <a:prstGeom prst="rect">
            <a:avLst/>
          </a:prstGeom>
          <a:noFill/>
        </p:spPr>
        <p:txBody>
          <a:bodyPr wrap="none" rtlCol="0">
            <a:spAutoFit/>
          </a:bodyPr>
          <a:lstStyle/>
          <a:p>
            <a:r>
              <a:rPr lang="en-US" sz="800" dirty="0">
                <a:latin typeface="Georgia" panose="02040502050405020303" pitchFamily="18" charset="0"/>
              </a:rPr>
              <a:t>https://</a:t>
            </a:r>
            <a:r>
              <a:rPr lang="en-US" sz="800" dirty="0" err="1">
                <a:latin typeface="Georgia" panose="02040502050405020303" pitchFamily="18" charset="0"/>
              </a:rPr>
              <a:t>www.novogene.com</a:t>
            </a:r>
            <a:r>
              <a:rPr lang="en-US" sz="800" dirty="0">
                <a:latin typeface="Georgia" panose="02040502050405020303" pitchFamily="18" charset="0"/>
              </a:rPr>
              <a:t>/us-</a:t>
            </a:r>
            <a:r>
              <a:rPr lang="en-US" sz="800" dirty="0" err="1">
                <a:latin typeface="Georgia" panose="02040502050405020303" pitchFamily="18" charset="0"/>
              </a:rPr>
              <a:t>en</a:t>
            </a:r>
            <a:r>
              <a:rPr lang="en-US" sz="800" dirty="0">
                <a:latin typeface="Georgia" panose="02040502050405020303" pitchFamily="18" charset="0"/>
              </a:rPr>
              <a:t>/resources/blog/a-beginners-guide-to-</a:t>
            </a:r>
            <a:r>
              <a:rPr lang="en-US" sz="800" dirty="0" err="1">
                <a:latin typeface="Georgia" panose="02040502050405020303" pitchFamily="18" charset="0"/>
              </a:rPr>
              <a:t>dna</a:t>
            </a:r>
            <a:r>
              <a:rPr lang="en-US" sz="800" dirty="0">
                <a:latin typeface="Georgia" panose="02040502050405020303" pitchFamily="18" charset="0"/>
              </a:rPr>
              <a:t>-sequencing-blog/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rcRect l="5366" t="2547" r="5491" b="6577"/>
          <a:stretch>
            <a:fillRect/>
          </a:stretch>
        </p:blipFill>
        <p:spPr bwMode="auto">
          <a:xfrm>
            <a:off x="259227" y="975967"/>
            <a:ext cx="5340096" cy="4071521"/>
          </a:xfrm>
          <a:prstGeom prst="rect">
            <a:avLst/>
          </a:prstGeom>
          <a:noFill/>
          <a:ln w="9525">
            <a:noFill/>
            <a:headEnd/>
            <a:tailEnd/>
          </a:ln>
        </p:spPr>
      </p:pic>
      <p:sp>
        <p:nvSpPr>
          <p:cNvPr id="4" name="Content Placeholder 3">
            <a:extLst>
              <a:ext uri="{FF2B5EF4-FFF2-40B4-BE49-F238E27FC236}">
                <a16:creationId xmlns:a16="http://schemas.microsoft.com/office/drawing/2014/main" id="{ED6A3F01-2ED5-670E-0286-50CDCA26A729}"/>
              </a:ext>
            </a:extLst>
          </p:cNvPr>
          <p:cNvSpPr txBox="1">
            <a:spLocks/>
          </p:cNvSpPr>
          <p:nvPr/>
        </p:nvSpPr>
        <p:spPr>
          <a:xfrm>
            <a:off x="5717756" y="1319464"/>
            <a:ext cx="3249976" cy="3394472"/>
          </a:xfrm>
          <a:prstGeom prst="rect">
            <a:avLst/>
          </a:prstGeom>
        </p:spPr>
        <p:txBody>
          <a:bodyPr>
            <a:no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What genomics tells us: </a:t>
            </a:r>
            <a:r>
              <a:rPr lang="en-US" sz="2000" dirty="0"/>
              <a:t>cancer susceptibility, clonal evolution, targetable alterations. </a:t>
            </a:r>
          </a:p>
          <a:p>
            <a:pPr marL="0" lvl="0" indent="0">
              <a:buNone/>
            </a:pPr>
            <a:r>
              <a:rPr lang="en-US" sz="2000" b="1" dirty="0"/>
              <a:t>What it doesn’t tell us:</a:t>
            </a:r>
            <a:r>
              <a:rPr lang="en-US" sz="2000" dirty="0"/>
              <a:t> whether mutated pathways are transcriptionally active, whether proteins are expressed, or how the regulatory environment shapes phenotype.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Epigenomics: </a:t>
            </a:r>
            <a:r>
              <a:rPr lang="en-US" dirty="0"/>
              <a:t>”What is poised to happen”</a:t>
            </a:r>
            <a:endParaRPr dirty="0"/>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rcRect t="8329" b="1208"/>
          <a:stretch>
            <a:fillRect/>
          </a:stretch>
        </p:blipFill>
        <p:spPr bwMode="auto">
          <a:xfrm>
            <a:off x="363557" y="934445"/>
            <a:ext cx="3872839" cy="4176004"/>
          </a:xfrm>
          <a:prstGeom prst="rect">
            <a:avLst/>
          </a:prstGeom>
          <a:noFill/>
          <a:ln w="9525">
            <a:noFill/>
            <a:headEnd/>
            <a:tailEnd/>
          </a:ln>
        </p:spPr>
      </p:pic>
      <p:sp>
        <p:nvSpPr>
          <p:cNvPr id="5" name="TextBox 4">
            <a:extLst>
              <a:ext uri="{FF2B5EF4-FFF2-40B4-BE49-F238E27FC236}">
                <a16:creationId xmlns:a16="http://schemas.microsoft.com/office/drawing/2014/main" id="{6898C150-FCA4-F89D-9399-5B781EE2345C}"/>
              </a:ext>
            </a:extLst>
          </p:cNvPr>
          <p:cNvSpPr txBox="1"/>
          <p:nvPr/>
        </p:nvSpPr>
        <p:spPr>
          <a:xfrm>
            <a:off x="4379205" y="1215253"/>
            <a:ext cx="4572000" cy="3693319"/>
          </a:xfrm>
          <a:prstGeom prst="rect">
            <a:avLst/>
          </a:prstGeom>
          <a:noFill/>
        </p:spPr>
        <p:txBody>
          <a:bodyPr wrap="square">
            <a:spAutoFit/>
          </a:bodyPr>
          <a:lstStyle/>
          <a:p>
            <a:r>
              <a:rPr lang="en-US" b="1" dirty="0">
                <a:latin typeface="Georgia" panose="02040502050405020303" pitchFamily="18" charset="0"/>
              </a:rPr>
              <a:t>CpG island methylator phenotype (CIMP) in colorectal cancer.</a:t>
            </a:r>
          </a:p>
          <a:p>
            <a:endParaRPr lang="en-US" b="1" dirty="0">
              <a:latin typeface="Georgia" panose="02040502050405020303" pitchFamily="18" charset="0"/>
            </a:endParaRPr>
          </a:p>
          <a:p>
            <a:pPr marL="0" lvl="0" indent="0">
              <a:buNone/>
            </a:pPr>
            <a:r>
              <a:rPr lang="en-US" dirty="0">
                <a:latin typeface="Georgia" panose="02040502050405020303" pitchFamily="18" charset="0"/>
              </a:rPr>
              <a:t>DNA methylation at CpG islands can silence tumor suppressors independently of mutation, defining distinct molecular and clinical subtypes. </a:t>
            </a:r>
          </a:p>
          <a:p>
            <a:pPr marL="0" lvl="0" indent="0">
              <a:buNone/>
            </a:pPr>
            <a:endParaRPr lang="en-US" dirty="0">
              <a:latin typeface="Georgia" panose="02040502050405020303" pitchFamily="18" charset="0"/>
            </a:endParaRPr>
          </a:p>
          <a:p>
            <a:pPr marL="0" lvl="0" indent="0">
              <a:buNone/>
            </a:pPr>
            <a:r>
              <a:rPr lang="en-US" b="1" dirty="0">
                <a:latin typeface="Georgia" panose="02040502050405020303" pitchFamily="18" charset="0"/>
              </a:rPr>
              <a:t>What epigenomics tells us: </a:t>
            </a:r>
            <a:r>
              <a:rPr lang="en-US" dirty="0">
                <a:latin typeface="Georgia" panose="02040502050405020303" pitchFamily="18" charset="0"/>
              </a:rPr>
              <a:t>which genes are poised for expression vs silenced, cell identity and lineage commitment, regulatory mechanisms underlying phenotype.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6138</Words>
  <Application>Microsoft Macintosh PowerPoint</Application>
  <PresentationFormat>On-screen Show (16:9)</PresentationFormat>
  <Paragraphs>566</Paragraphs>
  <Slides>34</Slides>
  <Notes>31</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Why we’re talking about Multi-Omics Integration now</vt:lpstr>
      <vt:lpstr>Genomics: “What can happen”</vt:lpstr>
      <vt:lpstr>Genomics: Mapping Drivers Across Cancers</vt:lpstr>
      <vt:lpstr>Epigenomics: ”What is poised to happen”</vt:lpstr>
      <vt:lpstr>Epigenomics: Methylation-Driven Cancer Subtypes</vt:lpstr>
      <vt:lpstr>Transcriptomics: ”What appears to be happening”</vt:lpstr>
      <vt:lpstr>Transcriptomics: Expression-Based Subtypes</vt:lpstr>
      <vt:lpstr>Proteomics: “What makes it happen”</vt:lpstr>
      <vt:lpstr>Proteomics: Layer-to-Layer Discordance</vt:lpstr>
      <vt:lpstr>Metabolomics: "What has happened and is happening”</vt:lpstr>
      <vt:lpstr>Two Multi-Omics Study Paradigms</vt:lpstr>
      <vt:lpstr>Parallel Multi-Omics Study Example</vt:lpstr>
      <vt:lpstr>Parallel Multi-Omics Databases</vt:lpstr>
      <vt:lpstr>Joint Profiling: Single-Cell Multi-Omics</vt:lpstr>
      <vt:lpstr>Joint Profiling: Spatial Metabolomics</vt:lpstr>
      <vt:lpstr>Two Types of Insights From Multi-Omics Analysis</vt:lpstr>
      <vt:lpstr>Sample-Focused: Classify Samples (Molecular Subtyping)</vt:lpstr>
      <vt:lpstr>Feature-Focused: Identify Regulatory Networks</vt:lpstr>
      <vt:lpstr>PowerPoint Presentation</vt:lpstr>
      <vt:lpstr>PowerPoint Presentation</vt:lpstr>
      <vt:lpstr>PowerPoint Presentation</vt:lpstr>
      <vt:lpstr>PowerPoint Presentation</vt:lpstr>
      <vt:lpstr>PowerPoint Presentation</vt:lpstr>
      <vt:lpstr>PowerPoint Presentation</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42</cp:revision>
  <dcterms:created xsi:type="dcterms:W3CDTF">2026-02-05T13:19:25Z</dcterms:created>
  <dcterms:modified xsi:type="dcterms:W3CDTF">2026-02-06T13:19:01Z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